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rawings/drawing13.xml" ContentType="application/vnd.openxmlformats-officedocument.drawingml.chartshapes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charts/chart36.xml" ContentType="application/vnd.openxmlformats-officedocument.drawingml.chart+xml"/>
  <Override PartName="/ppt/charts/chart3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charts/chart34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rawings/drawing14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rawings/drawing10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rawings/drawing9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drawings/drawing11.xml" ContentType="application/vnd.openxmlformats-officedocument.drawingml.chartshape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55"/>
  </p:notesMasterIdLst>
  <p:handoutMasterIdLst>
    <p:handoutMasterId r:id="rId56"/>
  </p:handoutMasterIdLst>
  <p:sldIdLst>
    <p:sldId id="260" r:id="rId2"/>
    <p:sldId id="764" r:id="rId3"/>
    <p:sldId id="765" r:id="rId4"/>
    <p:sldId id="766" r:id="rId5"/>
    <p:sldId id="525" r:id="rId6"/>
    <p:sldId id="526" r:id="rId7"/>
    <p:sldId id="585" r:id="rId8"/>
    <p:sldId id="793" r:id="rId9"/>
    <p:sldId id="712" r:id="rId10"/>
    <p:sldId id="356" r:id="rId11"/>
    <p:sldId id="445" r:id="rId12"/>
    <p:sldId id="352" r:id="rId13"/>
    <p:sldId id="634" r:id="rId14"/>
    <p:sldId id="516" r:id="rId15"/>
    <p:sldId id="783" r:id="rId16"/>
    <p:sldId id="784" r:id="rId17"/>
    <p:sldId id="759" r:id="rId18"/>
    <p:sldId id="785" r:id="rId19"/>
    <p:sldId id="786" r:id="rId20"/>
    <p:sldId id="787" r:id="rId21"/>
    <p:sldId id="788" r:id="rId22"/>
    <p:sldId id="789" r:id="rId23"/>
    <p:sldId id="751" r:id="rId24"/>
    <p:sldId id="800" r:id="rId25"/>
    <p:sldId id="801" r:id="rId26"/>
    <p:sldId id="802" r:id="rId27"/>
    <p:sldId id="760" r:id="rId28"/>
    <p:sldId id="790" r:id="rId29"/>
    <p:sldId id="791" r:id="rId30"/>
    <p:sldId id="803" r:id="rId31"/>
    <p:sldId id="804" r:id="rId32"/>
    <p:sldId id="746" r:id="rId33"/>
    <p:sldId id="756" r:id="rId34"/>
    <p:sldId id="776" r:id="rId35"/>
    <p:sldId id="777" r:id="rId36"/>
    <p:sldId id="778" r:id="rId37"/>
    <p:sldId id="779" r:id="rId38"/>
    <p:sldId id="780" r:id="rId39"/>
    <p:sldId id="781" r:id="rId40"/>
    <p:sldId id="588" r:id="rId41"/>
    <p:sldId id="792" r:id="rId42"/>
    <p:sldId id="796" r:id="rId43"/>
    <p:sldId id="470" r:id="rId44"/>
    <p:sldId id="797" r:id="rId45"/>
    <p:sldId id="782" r:id="rId46"/>
    <p:sldId id="770" r:id="rId47"/>
    <p:sldId id="771" r:id="rId48"/>
    <p:sldId id="772" r:id="rId49"/>
    <p:sldId id="773" r:id="rId50"/>
    <p:sldId id="774" r:id="rId51"/>
    <p:sldId id="775" r:id="rId52"/>
    <p:sldId id="559" r:id="rId53"/>
    <p:sldId id="495" r:id="rId54"/>
  </p:sldIdLst>
  <p:sldSz cx="9144000" cy="6858000" type="screen4x3"/>
  <p:notesSz cx="9872663" cy="67913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048D5"/>
    <a:srgbClr val="99CCFF"/>
    <a:srgbClr val="DE6E58"/>
    <a:srgbClr val="3399FF"/>
    <a:srgbClr val="0000FF"/>
    <a:srgbClr val="CCECFF"/>
    <a:srgbClr val="E1EBFF"/>
    <a:srgbClr val="CC0099"/>
    <a:srgbClr val="ABC7FF"/>
    <a:srgbClr val="99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472" autoAdjust="0"/>
  </p:normalViewPr>
  <p:slideViewPr>
    <p:cSldViewPr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32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DE6E58"/>
            </a:solidFill>
          </c:spPr>
          <c:dPt>
            <c:idx val="0"/>
            <c:spPr>
              <a:solidFill>
                <a:srgbClr val="DE6E5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4.2991816422913521E-3"/>
                  <c:y val="-9.7505879761005942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1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41,2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C4-4AAE-B7D5-4CCFB38E93B4}"/>
                </c:ext>
              </c:extLst>
            </c:dLbl>
            <c:dLbl>
              <c:idx val="1"/>
              <c:layout>
                <c:manualLayout>
                  <c:x val="-4.9391786656828594E-5"/>
                  <c:y val="-7.6345566123538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BF-488C-B91B-62A338624DA4}"/>
                </c:ext>
              </c:extLst>
            </c:dLbl>
            <c:dLbl>
              <c:idx val="2"/>
              <c:layout>
                <c:manualLayout>
                  <c:x val="-1.8074682523197901E-3"/>
                  <c:y val="-3.622363215681369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BF-488C-B91B-62A338624DA4}"/>
                </c:ext>
              </c:extLst>
            </c:dLbl>
            <c:dLbl>
              <c:idx val="3"/>
              <c:layout>
                <c:manualLayout>
                  <c:x val="0"/>
                  <c:y val="-3.3347743970476733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5.7422665597542451E-2"/>
                </c:manualLayout>
              </c:layout>
              <c:showVal val="1"/>
            </c:dLbl>
            <c:dLbl>
              <c:idx val="5"/>
              <c:layout>
                <c:manualLayout>
                  <c:x val="-3.3917171596318414E-3"/>
                  <c:y val="-7.668230100037203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241.2</c:v>
                </c:pt>
                <c:pt idx="1">
                  <c:v>294.3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2.2003582411178656E-3"/>
                  <c:y val="-8.973861661322002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BF-488C-B91B-62A338624DA4}"/>
                </c:ext>
              </c:extLst>
            </c:dLbl>
            <c:dLbl>
              <c:idx val="1"/>
              <c:layout>
                <c:manualLayout>
                  <c:x val="1.4357419406229499E-2"/>
                  <c:y val="-8.011374442387755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BF-488C-B91B-62A338624DA4}"/>
                </c:ext>
              </c:extLst>
            </c:dLbl>
            <c:dLbl>
              <c:idx val="2"/>
              <c:layout>
                <c:manualLayout>
                  <c:x val="1.1896114106979629E-2"/>
                  <c:y val="-4.0218055481758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BF-488C-B91B-62A338624DA4}"/>
                </c:ext>
              </c:extLst>
            </c:dLbl>
            <c:dLbl>
              <c:idx val="3"/>
              <c:layout>
                <c:manualLayout>
                  <c:x val="1.135490821532651E-2"/>
                  <c:y val="-4.4850089120532545E-2"/>
                </c:manualLayout>
              </c:layout>
              <c:showVal val="1"/>
            </c:dLbl>
            <c:dLbl>
              <c:idx val="4"/>
              <c:layout>
                <c:manualLayout>
                  <c:x val="2.3004690300111586E-2"/>
                  <c:y val="-4.5117725937428584E-2"/>
                </c:manualLayout>
              </c:layout>
              <c:showVal val="1"/>
            </c:dLbl>
            <c:dLbl>
              <c:idx val="5"/>
              <c:layout>
                <c:manualLayout>
                  <c:x val="5.0875757394477474E-3"/>
                  <c:y val="-6.5179955850316135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253.6</c:v>
                </c:pt>
                <c:pt idx="1">
                  <c:v>293.3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BF-488C-B91B-62A338624DA4}"/>
            </c:ext>
          </c:extLst>
        </c:ser>
        <c:dLbls>
          <c:showVal val="1"/>
        </c:dLbls>
        <c:gapWidth val="75"/>
        <c:shape val="box"/>
        <c:axId val="80334208"/>
        <c:axId val="94459008"/>
        <c:axId val="0"/>
      </c:bar3DChart>
      <c:catAx>
        <c:axId val="8033420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94459008"/>
        <c:crosses val="autoZero"/>
        <c:auto val="1"/>
        <c:lblAlgn val="ctr"/>
        <c:lblOffset val="100"/>
      </c:catAx>
      <c:valAx>
        <c:axId val="94459008"/>
        <c:scaling>
          <c:orientation val="minMax"/>
        </c:scaling>
        <c:axPos val="l"/>
        <c:numFmt formatCode="#,##0.0" sourceLinked="1"/>
        <c:majorTickMark val="none"/>
        <c:tickLblPos val="nextTo"/>
        <c:txPr>
          <a:bodyPr/>
          <a:lstStyle/>
          <a:p>
            <a:pPr>
              <a:defRPr sz="1100" b="1">
                <a:solidFill>
                  <a:srgbClr val="000099"/>
                </a:solidFill>
              </a:defRPr>
            </a:pPr>
            <a:endParaRPr lang="ru-RU"/>
          </a:p>
        </c:txPr>
        <c:crossAx val="80334208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sz="14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72"/>
          <c:y val="3.8627442068726411E-2"/>
          <c:w val="0.88053604244337169"/>
          <c:h val="0.7208311730795493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857188909793267E-2"/>
                  <c:y val="-0.2730285860493660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C00000"/>
                        </a:solidFill>
                      </a:rPr>
                      <a:t>225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88-4598-92FF-4A58262A6590}"/>
                </c:ext>
              </c:extLst>
            </c:dLbl>
            <c:dLbl>
              <c:idx val="1"/>
              <c:layout>
                <c:manualLayout>
                  <c:x val="8.2916561183547528E-3"/>
                  <c:y val="-0.20145993879467941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C00000"/>
                        </a:solidFill>
                      </a:rPr>
                      <a:t>79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88-4598-92FF-4A58262A6590}"/>
                </c:ext>
              </c:extLst>
            </c:dLbl>
            <c:dLbl>
              <c:idx val="2"/>
              <c:layout>
                <c:manualLayout>
                  <c:x val="1.2513636918302339E-2"/>
                  <c:y val="-0.2154571714253978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89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88-4598-92FF-4A58262A6590}"/>
                </c:ext>
              </c:extLst>
            </c:dLbl>
            <c:dLbl>
              <c:idx val="3"/>
              <c:layout>
                <c:manualLayout>
                  <c:x val="1.5268339947656103E-2"/>
                  <c:y val="-0.13739382492854188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15-497D-BA60-2CAEE2EDB160}"/>
                </c:ext>
              </c:extLst>
            </c:dLbl>
            <c:dLbl>
              <c:idx val="4"/>
              <c:layout>
                <c:manualLayout>
                  <c:x val="1.783681594576934E-2"/>
                  <c:y val="-0.13368570158871237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</a:t>
                    </a:r>
                  </a:p>
                  <a:p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88-4598-92FF-4A58262A6590}"/>
                </c:ext>
              </c:extLst>
            </c:dLbl>
            <c:dLbl>
              <c:idx val="5"/>
              <c:layout>
                <c:manualLayout>
                  <c:x val="1.7347799242707157E-2"/>
                  <c:y val="-0.162259748916787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DF4-429A-9EA7-D007F321BF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0</c:formatCode>
                <c:ptCount val="6"/>
                <c:pt idx="0">
                  <c:v>225</c:v>
                </c:pt>
                <c:pt idx="1">
                  <c:v>79</c:v>
                </c:pt>
                <c:pt idx="2">
                  <c:v>89</c:v>
                </c:pt>
                <c:pt idx="3">
                  <c:v>45</c:v>
                </c:pt>
                <c:pt idx="4">
                  <c:v>22</c:v>
                </c:pt>
                <c:pt idx="5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E88-4598-92FF-4A58262A6590}"/>
            </c:ext>
          </c:extLst>
        </c:ser>
        <c:gapWidth val="75"/>
        <c:shape val="cylinder"/>
        <c:axId val="131244032"/>
        <c:axId val="131245568"/>
        <c:axId val="0"/>
      </c:bar3DChart>
      <c:catAx>
        <c:axId val="1312440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31245568"/>
        <c:crosses val="autoZero"/>
        <c:auto val="1"/>
        <c:lblAlgn val="ctr"/>
        <c:lblOffset val="100"/>
      </c:catAx>
      <c:valAx>
        <c:axId val="131245568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3124403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72"/>
          <c:y val="3.8627442068726411E-2"/>
          <c:w val="0.88053604244337169"/>
          <c:h val="0.72083117307954958"/>
        </c:manualLayout>
      </c:layout>
      <c:bar3DChart>
        <c:barDir val="col"/>
        <c:grouping val="stacked"/>
        <c:gapWidth val="75"/>
        <c:shape val="cylinder"/>
        <c:axId val="133434752"/>
        <c:axId val="133440640"/>
        <c:axId val="0"/>
      </c:bar3DChart>
      <c:catAx>
        <c:axId val="1334347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33440640"/>
        <c:crosses val="autoZero"/>
        <c:auto val="1"/>
        <c:lblAlgn val="ctr"/>
        <c:lblOffset val="100"/>
      </c:catAx>
      <c:valAx>
        <c:axId val="133440640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3343475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7.4637985790508232E-2"/>
          <c:y val="0.12032568197919727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0.40089243236702682"/>
                  <c:y val="-0.2555586818571973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8616,0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3.0646255467398371E-3"/>
                  <c:y val="-2.1506296949311887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rgbClr val="C00000"/>
                        </a:solidFill>
                      </a:rPr>
                      <a:t>5</a:t>
                    </a:r>
                    <a:r>
                      <a:rPr lang="en-US" dirty="0">
                        <a:solidFill>
                          <a:srgbClr val="C00000"/>
                        </a:solidFill>
                      </a:rPr>
                      <a:t>368,2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1.7370486019367996E-3"/>
                  <c:y val="-1.1435409432700241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8037,6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0.39138519881213935"/>
                  <c:y val="0.2632609839466509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4559,9</a:t>
                    </a: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82-4856-9990-201BF1541AAB}"/>
                </c:ext>
              </c:extLst>
            </c:dLbl>
            <c:dLbl>
              <c:idx val="4"/>
              <c:layout>
                <c:manualLayout>
                  <c:x val="-3.6757223175257862E-3"/>
                  <c:y val="2.2095922272276098E-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9353,2</a:t>
                    </a:r>
                  </a:p>
                  <a:p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0.0</c:formatCode>
                <c:ptCount val="6"/>
                <c:pt idx="0">
                  <c:v>4559.9000000000005</c:v>
                </c:pt>
                <c:pt idx="1">
                  <c:v>5368</c:v>
                </c:pt>
                <c:pt idx="2">
                  <c:v>8037.6</c:v>
                </c:pt>
                <c:pt idx="3">
                  <c:v>8616</c:v>
                </c:pt>
                <c:pt idx="4">
                  <c:v>9353.2000000000007</c:v>
                </c:pt>
                <c:pt idx="5">
                  <c:v>10277.9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134091520"/>
        <c:axId val="134093056"/>
        <c:axId val="0"/>
      </c:bar3DChart>
      <c:catAx>
        <c:axId val="1340915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34093056"/>
        <c:crosses val="autoZero"/>
        <c:auto val="1"/>
        <c:lblAlgn val="ctr"/>
        <c:lblOffset val="100"/>
      </c:catAx>
      <c:valAx>
        <c:axId val="13409305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34091520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6064020664370618"/>
          <c:y val="3.2220956930711399E-2"/>
          <c:w val="0.90860863492324961"/>
          <c:h val="0.91446413042412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33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6-45DD-B910-0A3354262D5B}"/>
              </c:ext>
            </c:extLst>
          </c:dPt>
          <c:dLbls>
            <c:dLbl>
              <c:idx val="0"/>
              <c:layout>
                <c:manualLayout>
                  <c:x val="1.1434285079435625E-2"/>
                  <c:y val="-4.733931679548833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96-45DD-B910-0A3354262D5B}"/>
                </c:ext>
              </c:extLst>
            </c:dLbl>
            <c:dLbl>
              <c:idx val="1"/>
              <c:layout>
                <c:manualLayout>
                  <c:x val="5.1202644150650433E-3"/>
                  <c:y val="-7.944223128647127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96-45DD-B910-0A3354262D5B}"/>
                </c:ext>
              </c:extLst>
            </c:dLbl>
            <c:dLbl>
              <c:idx val="2"/>
              <c:layout>
                <c:manualLayout>
                  <c:x val="-1.0826297078102433E-2"/>
                  <c:y val="8.4504499500056597E-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rgbClr val="FF0000"/>
                        </a:solidFill>
                        <a:latin typeface="Franklin Gothic Medium Cond" pitchFamily="34" charset="0"/>
                      </a:rPr>
                      <a:t>5054,9</a:t>
                    </a:r>
                    <a:endParaRPr lang="en-US" dirty="0">
                      <a:solidFill>
                        <a:srgbClr val="FF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7C-40A2-BCBC-4E13E4940447}"/>
                </c:ext>
              </c:extLst>
            </c:dLbl>
            <c:dLbl>
              <c:idx val="3"/>
              <c:layout>
                <c:manualLayout>
                  <c:x val="7.4391734251750431E-3"/>
                  <c:y val="4.1992688643060834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rgbClr val="FF0000"/>
                        </a:solidFill>
                        <a:latin typeface="Franklin Gothic Medium Cond" pitchFamily="34" charset="0"/>
                      </a:rPr>
                      <a:t>5461,1</a:t>
                    </a:r>
                  </a:p>
                  <a:p>
                    <a:endParaRPr lang="en-US" sz="1200" b="1" dirty="0">
                      <a:solidFill>
                        <a:srgbClr val="FF0000"/>
                      </a:solidFill>
                      <a:latin typeface="Franklin Gothic Medium Cond" pitchFamily="34" charset="0"/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7B-46D6-A905-7357596223BB}"/>
                </c:ext>
              </c:extLst>
            </c:dLbl>
            <c:dLbl>
              <c:idx val="4"/>
              <c:layout>
                <c:manualLayout>
                  <c:x val="2.470781024330629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5947,7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96-45DD-B910-0A3354262D5B}"/>
                </c:ext>
              </c:extLst>
            </c:dLbl>
            <c:dLbl>
              <c:idx val="5"/>
              <c:layout>
                <c:manualLayout>
                  <c:x val="1.058215753805120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A6-40DC-9D70-0BF95CB388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(оценка)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3676.4</c:v>
                </c:pt>
                <c:pt idx="1">
                  <c:v>4383.8</c:v>
                </c:pt>
                <c:pt idx="2">
                  <c:v>5054.9000000000005</c:v>
                </c:pt>
                <c:pt idx="3">
                  <c:v>5461.1</c:v>
                </c:pt>
                <c:pt idx="4">
                  <c:v>5875.4</c:v>
                </c:pt>
                <c:pt idx="5">
                  <c:v>6444.5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696-45DD-B910-0A3354262D5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(оценка)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97B-46D6-A905-7357596223BB}"/>
            </c:ext>
          </c:extLst>
        </c:ser>
        <c:gapWidth val="75"/>
        <c:shape val="box"/>
        <c:axId val="134303104"/>
        <c:axId val="134341760"/>
        <c:axId val="0"/>
      </c:bar3DChart>
      <c:catAx>
        <c:axId val="13430310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34341760"/>
        <c:crosses val="autoZero"/>
        <c:auto val="1"/>
        <c:lblAlgn val="ctr"/>
        <c:lblOffset val="100"/>
      </c:catAx>
      <c:valAx>
        <c:axId val="134341760"/>
        <c:scaling>
          <c:orientation val="minMax"/>
        </c:scaling>
        <c:delete val="1"/>
        <c:axPos val="l"/>
        <c:majorGridlines/>
        <c:numFmt formatCode="0.0" sourceLinked="1"/>
        <c:majorTickMark val="none"/>
        <c:tickLblPos val="none"/>
        <c:crossAx val="134303104"/>
        <c:crosses val="autoZero"/>
        <c:crossBetween val="between"/>
        <c:majorUnit val="50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385260180205"/>
          <c:y val="4.2171389558866221E-2"/>
          <c:w val="0.90860863492324961"/>
          <c:h val="0.79670763138946377"/>
        </c:manualLayout>
      </c:layout>
      <c:bar3DChart>
        <c:barDir val="col"/>
        <c:grouping val="clustered"/>
        <c:gapWidth val="75"/>
        <c:shape val="box"/>
        <c:axId val="134356352"/>
        <c:axId val="134452352"/>
        <c:axId val="0"/>
      </c:bar3DChart>
      <c:catAx>
        <c:axId val="1343563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452352"/>
        <c:crosses val="autoZero"/>
        <c:auto val="1"/>
        <c:lblAlgn val="ctr"/>
        <c:lblOffset val="100"/>
      </c:catAx>
      <c:valAx>
        <c:axId val="134452352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3563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5028324276026214"/>
          <c:y val="5.655289508895147E-2"/>
          <c:w val="0.90860863492324961"/>
          <c:h val="0.7967076313894632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cat>
            <c:strRef>
              <c:f>Лист1!$A$2:$A$7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(оценка)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315.2</c:v>
                </c:pt>
                <c:pt idx="1">
                  <c:v>296.2</c:v>
                </c:pt>
                <c:pt idx="2">
                  <c:v>345.7</c:v>
                </c:pt>
                <c:pt idx="3">
                  <c:v>376.6</c:v>
                </c:pt>
                <c:pt idx="4">
                  <c:v>400.3</c:v>
                </c:pt>
                <c:pt idx="5">
                  <c:v>445.2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34465024"/>
        <c:axId val="134466560"/>
        <c:axId val="0"/>
      </c:bar3DChart>
      <c:catAx>
        <c:axId val="13446502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50" b="1">
                <a:solidFill>
                  <a:srgbClr val="000099"/>
                </a:solidFill>
              </a:defRPr>
            </a:pPr>
            <a:endParaRPr lang="ru-RU"/>
          </a:p>
        </c:txPr>
        <c:crossAx val="134466560"/>
        <c:crosses val="autoZero"/>
        <c:auto val="1"/>
        <c:lblAlgn val="ctr"/>
        <c:lblOffset val="100"/>
      </c:catAx>
      <c:valAx>
        <c:axId val="13446656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465024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583293095638949"/>
          <c:y val="7.5148828755502869E-2"/>
          <c:w val="0.90860863492324961"/>
          <c:h val="0.6325209529170986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Лист1!$A$2:$A$7</c:f>
              <c:strCach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 (оценка)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59.5</c:v>
                </c:pt>
                <c:pt idx="1">
                  <c:v>70.400000000000006</c:v>
                </c:pt>
                <c:pt idx="2">
                  <c:v>81.599999999999994</c:v>
                </c:pt>
                <c:pt idx="3">
                  <c:v>85.4</c:v>
                </c:pt>
                <c:pt idx="4">
                  <c:v>81.099999999999994</c:v>
                </c:pt>
                <c:pt idx="5">
                  <c:v>83.6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34544000"/>
        <c:axId val="141234560"/>
        <c:axId val="0"/>
      </c:bar3DChart>
      <c:catAx>
        <c:axId val="1345440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50" b="1">
                <a:solidFill>
                  <a:srgbClr val="000099"/>
                </a:solidFill>
              </a:defRPr>
            </a:pPr>
            <a:endParaRPr lang="ru-RU"/>
          </a:p>
        </c:txPr>
        <c:crossAx val="141234560"/>
        <c:crosses val="autoZero"/>
        <c:auto val="1"/>
        <c:lblAlgn val="ctr"/>
        <c:lblOffset val="100"/>
      </c:catAx>
      <c:valAx>
        <c:axId val="14123456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544000"/>
        <c:crosses val="autoZero"/>
        <c:crossBetween val="between"/>
        <c:majorUnit val="2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141153792"/>
        <c:axId val="141155328"/>
        <c:axId val="0"/>
      </c:bar3DChart>
      <c:catAx>
        <c:axId val="14115379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41155328"/>
        <c:crosses val="autoZero"/>
        <c:lblAlgn val="ctr"/>
        <c:lblOffset val="100"/>
      </c:catAx>
      <c:valAx>
        <c:axId val="1411553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11537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 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571.20000000000005</c:v>
                </c:pt>
                <c:pt idx="1">
                  <c:v>494.4</c:v>
                </c:pt>
                <c:pt idx="2">
                  <c:v>678</c:v>
                </c:pt>
                <c:pt idx="3">
                  <c:v>1539.3</c:v>
                </c:pt>
                <c:pt idx="4">
                  <c:v>819.5</c:v>
                </c:pt>
                <c:pt idx="5">
                  <c:v>860.8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10644578264452099"/>
                  <c:y val="-0.2205325557843770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en-US" sz="1600" b="1" dirty="0">
                        <a:solidFill>
                          <a:srgbClr val="C00000"/>
                        </a:solidFill>
                      </a:rPr>
                      <a:t>1026,3</a:t>
                    </a: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9.0970360932118702E-2"/>
                  <c:y val="-0.1020677821877503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en-US" sz="1600" b="1" dirty="0">
                        <a:solidFill>
                          <a:srgbClr val="C00000"/>
                        </a:solidFill>
                      </a:rPr>
                      <a:t>777,1</a:t>
                    </a: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-5.3327408065770472E-3"/>
                  <c:y val="-5.3747955088857456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en-US" sz="1600" b="1" dirty="0">
                        <a:solidFill>
                          <a:srgbClr val="C00000"/>
                        </a:solidFill>
                      </a:rPr>
                      <a:t>1836,6</a:t>
                    </a: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-1.1065032126060081E-3"/>
                  <c:y val="-0.12139556321696759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en-US" sz="1600" b="1" dirty="0">
                        <a:solidFill>
                          <a:srgbClr val="C00000"/>
                        </a:solidFill>
                      </a:rPr>
                      <a:t>946,7</a:t>
                    </a: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dLbl>
              <c:idx val="5"/>
              <c:layout>
                <c:manualLayout>
                  <c:x val="-5.511540384401754E-3"/>
                  <c:y val="-0.15220730555117296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en-US" sz="1600" b="1" dirty="0">
                        <a:solidFill>
                          <a:srgbClr val="FF0000"/>
                        </a:solidFill>
                      </a:rPr>
                      <a:t>1171,5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82F-4A4E-B4C8-62BAB795C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205.9</c:v>
                </c:pt>
                <c:pt idx="1">
                  <c:v>531.20000000000005</c:v>
                </c:pt>
                <c:pt idx="2">
                  <c:v>202.3</c:v>
                </c:pt>
                <c:pt idx="3">
                  <c:v>297.3</c:v>
                </c:pt>
                <c:pt idx="4">
                  <c:v>127.2</c:v>
                </c:pt>
                <c:pt idx="5">
                  <c:v>310.7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box"/>
        <c:axId val="142613888"/>
        <c:axId val="142640256"/>
        <c:axId val="0"/>
      </c:bar3DChart>
      <c:catAx>
        <c:axId val="1426138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2640256"/>
        <c:crosses val="autoZero"/>
        <c:lblAlgn val="ctr"/>
        <c:lblOffset val="100"/>
      </c:catAx>
      <c:valAx>
        <c:axId val="1426402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2613888"/>
        <c:crosses val="autoZero"/>
        <c:crossBetween val="between"/>
      </c:valAx>
      <c:spPr>
        <a:noFill/>
        <a:ln w="25353">
          <a:noFill/>
        </a:ln>
      </c:spPr>
    </c:plotArea>
    <c:legend>
      <c:legendPos val="r"/>
      <c:layout>
        <c:manualLayout>
          <c:xMode val="edge"/>
          <c:yMode val="edge"/>
          <c:x val="0.71276281802022001"/>
          <c:y val="0.6006605326681056"/>
          <c:w val="0.24709020690744143"/>
          <c:h val="0.2512613220652777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0"/>
      <c:rotY val="0"/>
      <c:depthPercent val="10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8.1535907337188046E-2"/>
          <c:y val="0.23686412777890861"/>
          <c:w val="0.66523635992980279"/>
          <c:h val="0.443404498335772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 малоэтажных многоквартирных домов</c:v>
                </c:pt>
              </c:strCache>
            </c:strRef>
          </c:tx>
          <c:spPr>
            <a:gradFill>
              <a:gsLst>
                <a:gs pos="55000">
                  <a:srgbClr val="A3C2E1"/>
                </a:gs>
                <a:gs pos="14000">
                  <a:srgbClr val="0070C0"/>
                </a:gs>
                <a:gs pos="75000">
                  <a:srgbClr val="D3E2F1"/>
                </a:gs>
                <a:gs pos="86000">
                  <a:srgbClr val="D3E2F1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1.0761039778648944E-3"/>
                  <c:y val="-7.90835421616168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6F-48F0-B242-C33540211B97}"/>
                </c:ext>
              </c:extLst>
            </c:dLbl>
            <c:dLbl>
              <c:idx val="1"/>
              <c:layout>
                <c:manualLayout>
                  <c:x val="-2.4838363954505692E-2"/>
                  <c:y val="7.4357680064533976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F-48F0-B242-C33540211B97}"/>
                </c:ext>
              </c:extLst>
            </c:dLbl>
            <c:dLbl>
              <c:idx val="2"/>
              <c:layout>
                <c:manualLayout>
                  <c:x val="9.6202935123614519E-4"/>
                  <c:y val="-9.191326032479572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F-48F0-B242-C33540211B97}"/>
                </c:ext>
              </c:extLst>
            </c:dLbl>
            <c:dLbl>
              <c:idx val="3"/>
              <c:layout>
                <c:manualLayout>
                  <c:x val="-1.1103428984081141E-2"/>
                  <c:y val="-1.010664480749829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F-48F0-B242-C33540211B97}"/>
                </c:ext>
              </c:extLst>
            </c:dLbl>
            <c:dLbl>
              <c:idx val="4"/>
              <c:layout>
                <c:manualLayout>
                  <c:x val="-9.0785216986472485E-3"/>
                  <c:y val="-1.18948217365834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6F-48F0-B242-C33540211B97}"/>
                </c:ext>
              </c:extLst>
            </c:dLbl>
            <c:dLbl>
              <c:idx val="5"/>
              <c:layout>
                <c:manualLayout>
                  <c:x val="-8.4636759936726671E-3"/>
                  <c:y val="-7.555447977348911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1680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46F-48F0-B242-C33540211B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жилищное строительство</c:v>
                </c:pt>
              </c:strCache>
            </c:strRef>
          </c:tx>
          <c:spPr>
            <a:gradFill>
              <a:gsLst>
                <a:gs pos="53000">
                  <a:srgbClr val="FFB3D9"/>
                </a:gs>
                <a:gs pos="14000">
                  <a:srgbClr val="E86E71"/>
                </a:gs>
                <a:gs pos="76000">
                  <a:srgbClr val="FFE1FF"/>
                </a:gs>
                <a:gs pos="3279">
                  <a:srgbClr val="E86E71"/>
                </a:gs>
                <a:gs pos="26000">
                  <a:srgbClr val="E86E71"/>
                </a:gs>
                <a:gs pos="86000">
                  <a:srgbClr val="FFE3FF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4.4252688854677716E-3"/>
                  <c:y val="7.524937351514954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F-48F0-B242-C33540211B97}"/>
                </c:ext>
              </c:extLst>
            </c:dLbl>
            <c:dLbl>
              <c:idx val="1"/>
              <c:layout>
                <c:manualLayout>
                  <c:x val="6.8768591426071821E-3"/>
                  <c:y val="-2.029907304985438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6F-48F0-B242-C33540211B97}"/>
                </c:ext>
              </c:extLst>
            </c:dLbl>
            <c:dLbl>
              <c:idx val="2"/>
              <c:layout>
                <c:manualLayout>
                  <c:x val="5.1640020881789719E-3"/>
                  <c:y val="-2.7229012428309348E-3"/>
                </c:manualLayout>
              </c:layout>
              <c:showVal val="1"/>
            </c:dLbl>
            <c:dLbl>
              <c:idx val="3"/>
              <c:layout>
                <c:manualLayout>
                  <c:x val="-4.0810610990313478E-3"/>
                  <c:y val="4.408531177791518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46F-48F0-B242-C33540211B97}"/>
                </c:ext>
              </c:extLst>
            </c:dLbl>
            <c:dLbl>
              <c:idx val="4"/>
              <c:layout>
                <c:manualLayout>
                  <c:x val="-5.5732894757725589E-3"/>
                  <c:y val="-1.49873279200702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6F-48F0-B242-C33540211B97}"/>
                </c:ext>
              </c:extLst>
            </c:dLbl>
            <c:dLbl>
              <c:idx val="5"/>
              <c:layout>
                <c:manualLayout>
                  <c:x val="-4.0795731691187099E-3"/>
                  <c:y val="-1.193677384710519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100" b="1" baseline="0">
                    <a:solidFill>
                      <a:srgbClr val="C0000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3128</c:v>
                </c:pt>
                <c:pt idx="1">
                  <c:v>2288</c:v>
                </c:pt>
                <c:pt idx="2">
                  <c:v>4339</c:v>
                </c:pt>
                <c:pt idx="3">
                  <c:v>4088</c:v>
                </c:pt>
                <c:pt idx="4">
                  <c:v>3560</c:v>
                </c:pt>
                <c:pt idx="5">
                  <c:v>4153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46F-48F0-B242-C33540211B97}"/>
            </c:ext>
          </c:extLst>
        </c:ser>
        <c:shape val="box"/>
        <c:axId val="142489856"/>
        <c:axId val="142495744"/>
        <c:axId val="0"/>
      </c:bar3DChart>
      <c:catAx>
        <c:axId val="1424898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42495744"/>
        <c:crosses val="autoZero"/>
        <c:auto val="1"/>
        <c:lblAlgn val="ctr"/>
        <c:lblOffset val="100"/>
      </c:catAx>
      <c:valAx>
        <c:axId val="14249574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42489856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0"/>
          <c:y val="0.82669532292446413"/>
          <c:w val="0.9443581789523382"/>
          <c:h val="0.1184686393132421"/>
        </c:manualLayout>
      </c:layout>
      <c:txPr>
        <a:bodyPr/>
        <a:lstStyle/>
        <a:p>
          <a:pPr>
            <a:defRPr sz="1100" b="1" i="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2024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4.479407725382808E-3"/>
                  <c:y val="-4.2963976224864034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EBF-4257-9F3D-2DC76767A9AB}"/>
                </c:ext>
              </c:extLst>
            </c:dLbl>
            <c:dLbl>
              <c:idx val="1"/>
              <c:layout>
                <c:manualLayout>
                  <c:x val="-1.3133883469212706E-2"/>
                  <c:y val="1.10230807688035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BF-4257-9F3D-2DC76767A9AB}"/>
                </c:ext>
              </c:extLst>
            </c:dLbl>
            <c:dLbl>
              <c:idx val="2"/>
              <c:layout>
                <c:manualLayout>
                  <c:x val="-7.5050762681215088E-3"/>
                  <c:y val="5.51154038440176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EBF-4257-9F3D-2DC76767A9AB}"/>
                </c:ext>
              </c:extLst>
            </c:dLbl>
            <c:dLbl>
              <c:idx val="3"/>
              <c:layout>
                <c:manualLayout>
                  <c:x val="-9.0939954662247243E-3"/>
                  <c:y val="1.331362487501388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BF-4257-9F3D-2DC76767A9AB}"/>
                </c:ext>
              </c:extLst>
            </c:dLbl>
            <c:dLbl>
              <c:idx val="4"/>
              <c:layout>
                <c:manualLayout>
                  <c:x val="1.588912543250969E-3"/>
                  <c:y val="4.58102057924299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EBF-4257-9F3D-2DC76767A9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продажи матер. и немат. активов</c:v>
                </c:pt>
                <c:pt idx="3">
                  <c:v>Штрафы</c:v>
                </c:pt>
                <c:pt idx="4">
                  <c:v>Инициативные платежи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13.2</c:v>
                </c:pt>
                <c:pt idx="1">
                  <c:v>0.60000000000000064</c:v>
                </c:pt>
                <c:pt idx="2" formatCode="0.0">
                  <c:v>3.8</c:v>
                </c:pt>
                <c:pt idx="3">
                  <c:v>1.6</c:v>
                </c:pt>
                <c:pt idx="4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EBF-4257-9F3D-2DC76767A9A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2025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4.7667376297528524E-3"/>
                  <c:y val="-2.29051028962153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EBF-4257-9F3D-2DC76767A9AB}"/>
                </c:ext>
              </c:extLst>
            </c:dLbl>
            <c:dLbl>
              <c:idx val="3"/>
              <c:layout>
                <c:manualLayout>
                  <c:x val="9.0939954662248024E-3"/>
                  <c:y val="1.92548050216642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0,9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BF-4257-9F3D-2DC76767A9AB}"/>
                </c:ext>
              </c:extLst>
            </c:dLbl>
            <c:dLbl>
              <c:idx val="4"/>
              <c:layout>
                <c:manualLayout>
                  <c:x val="3.7525381340607544E-3"/>
                  <c:y val="1.102308076880352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EBF-4257-9F3D-2DC76767A9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продажи матер. и немат. активов</c:v>
                </c:pt>
                <c:pt idx="3">
                  <c:v>Штрафы</c:v>
                </c:pt>
                <c:pt idx="4">
                  <c:v>Инициативные платежи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10.9</c:v>
                </c:pt>
                <c:pt idx="1">
                  <c:v>0.4</c:v>
                </c:pt>
                <c:pt idx="2">
                  <c:v>2</c:v>
                </c:pt>
                <c:pt idx="3">
                  <c:v>2.6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EBF-4257-9F3D-2DC76767A9AB}"/>
            </c:ext>
          </c:extLst>
        </c:ser>
        <c:axId val="94835456"/>
        <c:axId val="94836992"/>
      </c:barChart>
      <c:catAx>
        <c:axId val="948354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94836992"/>
        <c:crosses val="autoZero"/>
        <c:auto val="1"/>
        <c:lblAlgn val="ctr"/>
        <c:lblOffset val="100"/>
      </c:catAx>
      <c:valAx>
        <c:axId val="948369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9483545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автомобильных дорог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4.2991901865976562E-3"/>
                  <c:y val="-1.08158272269264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C4-4AAE-B7D5-4CCFB38E93B4}"/>
                </c:ext>
              </c:extLst>
            </c:dLbl>
            <c:dLbl>
              <c:idx val="1"/>
              <c:layout>
                <c:manualLayout>
                  <c:x val="1.6144039551161042E-3"/>
                  <c:y val="-7.591547799036859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BF-488C-B91B-62A338624DA4}"/>
                </c:ext>
              </c:extLst>
            </c:dLbl>
            <c:dLbl>
              <c:idx val="2"/>
              <c:layout>
                <c:manualLayout>
                  <c:x val="-1.8074682523197899E-3"/>
                  <c:y val="-3.622363215681366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BF-488C-B91B-62A338624DA4}"/>
                </c:ext>
              </c:extLst>
            </c:dLbl>
            <c:dLbl>
              <c:idx val="3"/>
              <c:layout>
                <c:manualLayout>
                  <c:x val="0"/>
                  <c:y val="-3.3347743970476712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5.7422665597542423E-2"/>
                </c:manualLayout>
              </c:layout>
              <c:showVal val="1"/>
            </c:dLbl>
            <c:dLbl>
              <c:idx val="5"/>
              <c:layout>
                <c:manualLayout>
                  <c:x val="-3.3917171596318401E-3"/>
                  <c:y val="-7.6682301000372016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123151.8</c:v>
                </c:pt>
                <c:pt idx="1">
                  <c:v>136135.20000000001</c:v>
                </c:pt>
                <c:pt idx="2">
                  <c:v>45147.9</c:v>
                </c:pt>
                <c:pt idx="3">
                  <c:v>62855.4</c:v>
                </c:pt>
                <c:pt idx="4">
                  <c:v>43892.7</c:v>
                </c:pt>
                <c:pt idx="5">
                  <c:v>25727.200000000001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dLbls>
            <c:dLbl>
              <c:idx val="0"/>
              <c:layout>
                <c:manualLayout>
                  <c:x val="1.8838985839180269E-2"/>
                  <c:y val="-4.489899672983208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BF-488C-B91B-62A338624DA4}"/>
                </c:ext>
              </c:extLst>
            </c:dLbl>
            <c:dLbl>
              <c:idx val="1"/>
              <c:layout>
                <c:manualLayout>
                  <c:x val="1.7685082092327907E-2"/>
                  <c:y val="-3.52741814217025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BF-488C-B91B-62A338624DA4}"/>
                </c:ext>
              </c:extLst>
            </c:dLbl>
            <c:dLbl>
              <c:idx val="2"/>
              <c:layout>
                <c:manualLayout>
                  <c:x val="1.1896114106979629E-2"/>
                  <c:y val="-4.0218055481758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BF-488C-B91B-62A338624DA4}"/>
                </c:ext>
              </c:extLst>
            </c:dLbl>
            <c:dLbl>
              <c:idx val="3"/>
              <c:layout>
                <c:manualLayout>
                  <c:x val="1.1354908215326505E-2"/>
                  <c:y val="-4.4850089120532524E-2"/>
                </c:manualLayout>
              </c:layout>
              <c:showVal val="1"/>
            </c:dLbl>
            <c:dLbl>
              <c:idx val="4"/>
              <c:layout>
                <c:manualLayout>
                  <c:x val="2.3004690300111583E-2"/>
                  <c:y val="-4.5117725937428535E-2"/>
                </c:manualLayout>
              </c:layout>
              <c:showVal val="1"/>
            </c:dLbl>
            <c:dLbl>
              <c:idx val="5"/>
              <c:layout>
                <c:manualLayout>
                  <c:x val="5.0875757394477465E-3"/>
                  <c:y val="-6.5179955850316093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11305.2</c:v>
                </c:pt>
                <c:pt idx="1">
                  <c:v>16198.9</c:v>
                </c:pt>
                <c:pt idx="2">
                  <c:v>20581.599999999962</c:v>
                </c:pt>
                <c:pt idx="3">
                  <c:v>19329.7</c:v>
                </c:pt>
                <c:pt idx="4">
                  <c:v>21482.1</c:v>
                </c:pt>
                <c:pt idx="5">
                  <c:v>15436.6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BF-488C-B91B-62A338624DA4}"/>
            </c:ext>
          </c:extLst>
        </c:ser>
        <c:dLbls>
          <c:showVal val="1"/>
        </c:dLbls>
        <c:gapWidth val="75"/>
        <c:shape val="box"/>
        <c:axId val="143825536"/>
        <c:axId val="144257792"/>
        <c:axId val="0"/>
      </c:bar3DChart>
      <c:catAx>
        <c:axId val="143825536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44257792"/>
        <c:crosses val="autoZero"/>
        <c:auto val="1"/>
        <c:lblAlgn val="ctr"/>
        <c:lblOffset val="100"/>
      </c:catAx>
      <c:valAx>
        <c:axId val="144257792"/>
        <c:scaling>
          <c:orientation val="minMax"/>
        </c:scaling>
        <c:axPos val="l"/>
        <c:numFmt formatCode="#,##0.0" sourceLinked="1"/>
        <c:majorTickMark val="none"/>
        <c:tickLblPos val="nextTo"/>
        <c:txPr>
          <a:bodyPr/>
          <a:lstStyle/>
          <a:p>
            <a:pPr>
              <a:defRPr sz="1000" b="1">
                <a:solidFill>
                  <a:srgbClr val="000099"/>
                </a:solidFill>
              </a:defRPr>
            </a:pPr>
            <a:endParaRPr lang="ru-RU"/>
          </a:p>
        </c:txPr>
        <c:crossAx val="143825536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/>
          <a:lstStyle/>
          <a:p>
            <a:pPr>
              <a:defRPr/>
            </a:pPr>
            <a:r>
              <a:rPr lang="ru-RU"/>
              <a:t>Объём пассажироперевозок, тыс. чел  </a:t>
            </a:r>
          </a:p>
        </c:rich>
      </c:tx>
      <c:layout/>
    </c:title>
    <c:view3D>
      <c:rAngAx val="1"/>
    </c:view3D>
    <c:plotArea>
      <c:layout/>
      <c:bar3DChart>
        <c:barDir val="col"/>
        <c:grouping val="percentStacked"/>
        <c:gapWidth val="55"/>
        <c:gapDepth val="55"/>
        <c:shape val="box"/>
        <c:axId val="146051840"/>
        <c:axId val="146053376"/>
        <c:axId val="0"/>
      </c:bar3DChart>
      <c:catAx>
        <c:axId val="146051840"/>
        <c:scaling>
          <c:orientation val="minMax"/>
        </c:scaling>
        <c:axPos val="b"/>
        <c:numFmt formatCode="dd/mm/yyyy" sourceLinked="1"/>
        <c:majorTickMark val="none"/>
        <c:tickLblPos val="nextTo"/>
        <c:crossAx val="146053376"/>
        <c:crosses val="autoZero"/>
        <c:auto val="1"/>
        <c:lblAlgn val="ctr"/>
        <c:lblOffset val="100"/>
      </c:catAx>
      <c:valAx>
        <c:axId val="146053376"/>
        <c:scaling>
          <c:orientation val="minMax"/>
        </c:scaling>
        <c:axPos val="l"/>
        <c:majorGridlines/>
        <c:numFmt formatCode="0%" sourceLinked="0"/>
        <c:majorTickMark val="none"/>
        <c:tickLblPos val="nextTo"/>
        <c:crossAx val="14605184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5.7060641738205242E-2"/>
          <c:y val="3.6604947458668151E-2"/>
          <c:w val="0.94293935826179509"/>
          <c:h val="0.85532189295529049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средств предусмотренных муниципальным образованием на осуществление перевозок </c:v>
                </c:pt>
              </c:strCache>
            </c:strRef>
          </c:tx>
          <c:dLbls>
            <c:dLbl>
              <c:idx val="0"/>
              <c:layout>
                <c:manualLayout>
                  <c:x val="2.8219086768136874E-2"/>
                  <c:y val="-0.147058077223243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DB-425A-9803-A6A699570EBD}"/>
                </c:ext>
              </c:extLst>
            </c:dLbl>
            <c:dLbl>
              <c:idx val="1"/>
              <c:layout>
                <c:manualLayout>
                  <c:x val="1.3504624178885321E-2"/>
                  <c:y val="-0.2331473127723754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FDB-425A-9803-A6A699570EBD}"/>
                </c:ext>
              </c:extLst>
            </c:dLbl>
            <c:dLbl>
              <c:idx val="2"/>
              <c:layout>
                <c:manualLayout>
                  <c:x val="2.9973787640060492E-2"/>
                  <c:y val="-0.2836288630403753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FDB-425A-9803-A6A699570EBD}"/>
                </c:ext>
              </c:extLst>
            </c:dLbl>
            <c:dLbl>
              <c:idx val="3"/>
              <c:layout>
                <c:manualLayout>
                  <c:x val="7.4697567366377744E-3"/>
                  <c:y val="-0.4204941589299303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FDB-425A-9803-A6A699570EBD}"/>
                </c:ext>
              </c:extLst>
            </c:dLbl>
            <c:dLbl>
              <c:idx val="4"/>
              <c:layout>
                <c:manualLayout>
                  <c:x val="2.3878469410574202E-2"/>
                  <c:y val="-0.44286483891726941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FDB-425A-9803-A6A699570EBD}"/>
                </c:ext>
              </c:extLst>
            </c:dLbl>
            <c:dLbl>
              <c:idx val="5"/>
              <c:layout>
                <c:manualLayout>
                  <c:x val="1.9596584253643096E-2"/>
                  <c:y val="-0.45072152476885285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205.2</c:v>
                </c:pt>
                <c:pt idx="1">
                  <c:v>2530.1</c:v>
                </c:pt>
                <c:pt idx="2">
                  <c:v>2997.8</c:v>
                </c:pt>
                <c:pt idx="3">
                  <c:v>5963.6</c:v>
                </c:pt>
                <c:pt idx="4">
                  <c:v>6586.6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FDB-425A-9803-A6A699570EBD}"/>
            </c:ext>
          </c:extLst>
        </c:ser>
        <c:dLbls>
          <c:showVal val="1"/>
        </c:dLbls>
        <c:gapWidth val="95"/>
        <c:gapDepth val="95"/>
        <c:shape val="box"/>
        <c:axId val="148710528"/>
        <c:axId val="148712064"/>
        <c:axId val="0"/>
      </c:bar3DChart>
      <c:catAx>
        <c:axId val="148710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48712064"/>
        <c:crosses val="autoZero"/>
        <c:auto val="1"/>
        <c:lblAlgn val="ctr"/>
        <c:lblOffset val="100"/>
      </c:catAx>
      <c:valAx>
        <c:axId val="148712064"/>
        <c:scaling>
          <c:orientation val="minMax"/>
        </c:scaling>
        <c:delete val="1"/>
        <c:axPos val="l"/>
        <c:numFmt formatCode="General" sourceLinked="1"/>
        <c:tickLblPos val="none"/>
        <c:crossAx val="1487105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Пассажиропоток тыс. пассаж.</c:v>
                </c:pt>
              </c:strCache>
            </c:strRef>
          </c:tx>
          <c:spPr>
            <a:solidFill>
              <a:srgbClr val="99CCFF"/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dLbls>
            <c:dLbl>
              <c:idx val="0"/>
              <c:layout>
                <c:manualLayout>
                  <c:x val="-9.3199492278792321E-3"/>
                  <c:y val="-6.73291417912628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67-4DD8-93A1-2C75E1A601AB}"/>
                </c:ext>
              </c:extLst>
            </c:dLbl>
            <c:dLbl>
              <c:idx val="1"/>
              <c:layout>
                <c:manualLayout>
                  <c:x val="2.2127164226455015E-4"/>
                  <c:y val="-5.68485811518018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267-4DD8-93A1-2C75E1A601AB}"/>
                </c:ext>
              </c:extLst>
            </c:dLbl>
            <c:dLbl>
              <c:idx val="2"/>
              <c:layout>
                <c:manualLayout>
                  <c:x val="3.9193163971545176E-3"/>
                  <c:y val="-3.603766248194648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267-4DD8-93A1-2C75E1A601A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678,7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1.6120525681457169E-2"/>
                  <c:y val="-1.7068444008013446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749.4</c:v>
                </c:pt>
                <c:pt idx="1">
                  <c:v>743.4</c:v>
                </c:pt>
                <c:pt idx="2">
                  <c:v>738.1</c:v>
                </c:pt>
                <c:pt idx="3">
                  <c:v>678.7</c:v>
                </c:pt>
                <c:pt idx="4">
                  <c:v>673.2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67-4DD8-93A1-2C75E1A601AB}"/>
            </c:ext>
          </c:extLst>
        </c:ser>
        <c:dLbls>
          <c:showVal val="1"/>
        </c:dLbls>
        <c:gapWidth val="75"/>
        <c:shape val="box"/>
        <c:axId val="149171584"/>
        <c:axId val="149177472"/>
        <c:axId val="146009600"/>
      </c:bar3DChart>
      <c:catAx>
        <c:axId val="1491715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177472"/>
        <c:crosses val="autoZero"/>
        <c:auto val="1"/>
        <c:lblAlgn val="ctr"/>
        <c:lblOffset val="100"/>
      </c:catAx>
      <c:valAx>
        <c:axId val="14917747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171584"/>
        <c:crosses val="autoZero"/>
        <c:crossBetween val="between"/>
      </c:valAx>
      <c:serAx>
        <c:axId val="146009600"/>
        <c:scaling>
          <c:orientation val="minMax"/>
        </c:scaling>
        <c:delete val="1"/>
        <c:axPos val="b"/>
        <c:majorTickMark val="none"/>
        <c:tickLblPos val="none"/>
        <c:crossAx val="149177472"/>
        <c:crosses val="autoZero"/>
      </c:ser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3.5630132005534804E-2"/>
          <c:y val="1.3923891497436005E-3"/>
          <c:w val="0.96080682393314365"/>
          <c:h val="0.7511521867940594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жилищного фонда тыс.кв.м.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1.6666666666666701E-2"/>
                  <c:y val="-0.0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9C7-985C-7DDD37277FD6}"/>
                </c:ext>
              </c:extLst>
            </c:dLbl>
            <c:dLbl>
              <c:idx val="1"/>
              <c:layout>
                <c:manualLayout>
                  <c:x val="2.0833333333333412E-2"/>
                  <c:y val="-4.062500000000001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9C7-985C-7DDD37277FD6}"/>
                </c:ext>
              </c:extLst>
            </c:dLbl>
            <c:dLbl>
              <c:idx val="2"/>
              <c:layout>
                <c:manualLayout>
                  <c:x val="1.0416666666666666E-2"/>
                  <c:y val="-0.0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ED5-49C7-985C-7DDD37277FD6}"/>
                </c:ext>
              </c:extLst>
            </c:dLbl>
            <c:dLbl>
              <c:idx val="3"/>
              <c:layout>
                <c:manualLayout>
                  <c:x val="1.4583333333333341E-2"/>
                  <c:y val="-4.37499999999999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D5-49C7-985C-7DDD37277FD6}"/>
                </c:ext>
              </c:extLst>
            </c:dLbl>
            <c:dLbl>
              <c:idx val="4"/>
              <c:layout>
                <c:manualLayout>
                  <c:x val="1.4583333333333341E-2"/>
                  <c:y val="-4.68750000000000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ED5-49C7-985C-7DDD37277FD6}"/>
                </c:ext>
              </c:extLst>
            </c:dLbl>
            <c:dLbl>
              <c:idx val="5"/>
              <c:layout>
                <c:manualLayout>
                  <c:x val="1.4252064024311553E-2"/>
                  <c:y val="-3.5273858460171198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662.5</c:v>
                </c:pt>
                <c:pt idx="1">
                  <c:v>666.9</c:v>
                </c:pt>
                <c:pt idx="2">
                  <c:v>671.2</c:v>
                </c:pt>
                <c:pt idx="3">
                  <c:v>670.4</c:v>
                </c:pt>
                <c:pt idx="4">
                  <c:v>672.33999999999946</c:v>
                </c:pt>
                <c:pt idx="5">
                  <c:v>669.32999999999947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ED5-49C7-985C-7DDD37277FD6}"/>
            </c:ext>
          </c:extLst>
        </c:ser>
        <c:dLbls>
          <c:showVal val="1"/>
        </c:dLbls>
        <c:gapWidth val="75"/>
        <c:shape val="box"/>
        <c:axId val="149796352"/>
        <c:axId val="149797888"/>
        <c:axId val="0"/>
      </c:bar3DChart>
      <c:catAx>
        <c:axId val="149796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49797888"/>
        <c:crosses val="autoZero"/>
        <c:auto val="1"/>
        <c:lblAlgn val="ctr"/>
        <c:lblOffset val="100"/>
      </c:catAx>
      <c:valAx>
        <c:axId val="14979788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497963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8056646240086387"/>
          <c:w val="1"/>
          <c:h val="0.18982854562053492"/>
        </c:manualLayout>
      </c:layout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7.8663680226006824E-2"/>
          <c:y val="0.25085667564715092"/>
          <c:w val="0.38310432178898624"/>
          <c:h val="0.57721773690643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cat>
            <c:strRef>
              <c:f>Лист1!$A$2:$A$6</c:f>
              <c:strCache>
                <c:ptCount val="5"/>
                <c:pt idx="0">
                  <c:v>ООО "Вира"</c:v>
                </c:pt>
                <c:pt idx="1">
                  <c:v>ООО УК "РЭК" </c:v>
                </c:pt>
                <c:pt idx="2">
                  <c:v>Частный жилой сектор</c:v>
                </c:pt>
                <c:pt idx="3">
                  <c:v>ТСЖ</c:v>
                </c:pt>
                <c:pt idx="4">
                  <c:v>Непосредственное управление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275.02</c:v>
                </c:pt>
                <c:pt idx="1">
                  <c:v>49.4</c:v>
                </c:pt>
                <c:pt idx="2">
                  <c:v>260.3</c:v>
                </c:pt>
                <c:pt idx="3">
                  <c:v>45.7</c:v>
                </c:pt>
                <c:pt idx="4">
                  <c:v>38.910000000000004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</c:pie3DChart>
    </c:plotArea>
    <c:legend>
      <c:legendPos val="r"/>
      <c:layout>
        <c:manualLayout>
          <c:xMode val="edge"/>
          <c:yMode val="edge"/>
          <c:x val="0.49761712984271633"/>
          <c:y val="0.23557051353268438"/>
          <c:w val="0.42247865316552186"/>
          <c:h val="0.75175764328297601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AngAx val="1"/>
    </c:view3D>
    <c:sideWall>
      <c:spPr>
        <a:scene3d>
          <a:camera prst="orthographicFront"/>
          <a:lightRig rig="threePt" dir="t"/>
        </a:scene3d>
        <a:sp3d>
          <a:bevelT w="165100" prst="coolSlant"/>
        </a:sp3d>
      </c:spPr>
    </c:sideWall>
    <c:backWall>
      <c:spPr>
        <a:scene3d>
          <a:camera prst="orthographicFront"/>
          <a:lightRig rig="threePt" dir="t"/>
        </a:scene3d>
        <a:sp3d>
          <a:bevelT w="165100" prst="coolSlant"/>
        </a:sp3d>
      </c:spPr>
    </c:backWall>
    <c:plotArea>
      <c:layout>
        <c:manualLayout>
          <c:layoutTarget val="inner"/>
          <c:xMode val="edge"/>
          <c:yMode val="edge"/>
          <c:x val="0.15457291666666664"/>
          <c:y val="3.386233228813381E-2"/>
          <c:w val="0.84542708333333361"/>
          <c:h val="0.6565832906721276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2022-2023 уч.год</c:v>
                </c:pt>
              </c:strCache>
            </c:strRef>
          </c:tx>
          <c:spPr>
            <a:solidFill>
              <a:srgbClr val="CCCCFF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>
              <a:bevelB w="165100" prst="coolSlant"/>
            </a:sp3d>
          </c:spPr>
          <c:cat>
            <c:strRef>
              <c:f>Лист1!$A$2:$A$12</c:f>
              <c:strCache>
                <c:ptCount val="11"/>
                <c:pt idx="0">
                  <c:v>ЦДИ (кол-ОО)</c:v>
                </c:pt>
                <c:pt idx="1">
                  <c:v>ПО "Движения Первых" (кол-во ОО)</c:v>
                </c:pt>
                <c:pt idx="2">
                  <c:v>Школьный театр</c:v>
                </c:pt>
                <c:pt idx="3">
                  <c:v>ШСК</c:v>
                </c:pt>
                <c:pt idx="4">
                  <c:v>Школьный хор</c:v>
                </c:pt>
                <c:pt idx="5">
                  <c:v>Школьный музей</c:v>
                </c:pt>
                <c:pt idx="6">
                  <c:v>Тимуровский отряд</c:v>
                </c:pt>
                <c:pt idx="7">
                  <c:v>Медиацентр</c:v>
                </c:pt>
                <c:pt idx="8">
                  <c:v>ЮИД</c:v>
                </c:pt>
                <c:pt idx="9">
                  <c:v>Отряд Юных спасателей</c:v>
                </c:pt>
                <c:pt idx="10">
                  <c:v>ЮНАРМИЯ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</c:v>
                </c:pt>
                <c:pt idx="1">
                  <c:v>6</c:v>
                </c:pt>
                <c:pt idx="2">
                  <c:v>291</c:v>
                </c:pt>
                <c:pt idx="3">
                  <c:v>472</c:v>
                </c:pt>
                <c:pt idx="4">
                  <c:v>165</c:v>
                </c:pt>
                <c:pt idx="5">
                  <c:v>177</c:v>
                </c:pt>
                <c:pt idx="6">
                  <c:v>75</c:v>
                </c:pt>
                <c:pt idx="7">
                  <c:v>34</c:v>
                </c:pt>
                <c:pt idx="8">
                  <c:v>104</c:v>
                </c:pt>
                <c:pt idx="9">
                  <c:v>0</c:v>
                </c:pt>
                <c:pt idx="10">
                  <c:v>239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A8-4746-B26A-03C4F71E7A1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2023-2024 уч.год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Лист1!$A$2:$A$12</c:f>
              <c:strCache>
                <c:ptCount val="11"/>
                <c:pt idx="0">
                  <c:v>ЦДИ (кол-ОО)</c:v>
                </c:pt>
                <c:pt idx="1">
                  <c:v>ПО "Движения Первых" (кол-во ОО)</c:v>
                </c:pt>
                <c:pt idx="2">
                  <c:v>Школьный театр</c:v>
                </c:pt>
                <c:pt idx="3">
                  <c:v>ШСК</c:v>
                </c:pt>
                <c:pt idx="4">
                  <c:v>Школьный хор</c:v>
                </c:pt>
                <c:pt idx="5">
                  <c:v>Школьный музей</c:v>
                </c:pt>
                <c:pt idx="6">
                  <c:v>Тимуровский отряд</c:v>
                </c:pt>
                <c:pt idx="7">
                  <c:v>Медиацентр</c:v>
                </c:pt>
                <c:pt idx="8">
                  <c:v>ЮИД</c:v>
                </c:pt>
                <c:pt idx="9">
                  <c:v>Отряд Юных спасателей</c:v>
                </c:pt>
                <c:pt idx="10">
                  <c:v>ЮНАРМИЯ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6</c:v>
                </c:pt>
                <c:pt idx="1">
                  <c:v>6</c:v>
                </c:pt>
                <c:pt idx="2">
                  <c:v>291</c:v>
                </c:pt>
                <c:pt idx="3">
                  <c:v>490</c:v>
                </c:pt>
                <c:pt idx="4">
                  <c:v>165</c:v>
                </c:pt>
                <c:pt idx="5">
                  <c:v>188</c:v>
                </c:pt>
                <c:pt idx="6">
                  <c:v>98</c:v>
                </c:pt>
                <c:pt idx="7">
                  <c:v>29</c:v>
                </c:pt>
                <c:pt idx="8">
                  <c:v>95</c:v>
                </c:pt>
                <c:pt idx="9">
                  <c:v>0</c:v>
                </c:pt>
                <c:pt idx="10">
                  <c:v>180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A8-4746-B26A-03C4F71E7A1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2024-2025 уч. гд</c:v>
                </c:pt>
              </c:strCache>
            </c:strRef>
          </c:tx>
          <c:spPr>
            <a:solidFill>
              <a:srgbClr val="7030A0"/>
            </a:solidFill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soft" dir="t"/>
            </a:scene3d>
            <a:sp3d>
              <a:bevelB w="165100" prst="coolSlant"/>
            </a:sp3d>
          </c:spPr>
          <c:cat>
            <c:strRef>
              <c:f>Лист1!$A$2:$A$12</c:f>
              <c:strCache>
                <c:ptCount val="11"/>
                <c:pt idx="0">
                  <c:v>ЦДИ (кол-ОО)</c:v>
                </c:pt>
                <c:pt idx="1">
                  <c:v>ПО "Движения Первых" (кол-во ОО)</c:v>
                </c:pt>
                <c:pt idx="2">
                  <c:v>Школьный театр</c:v>
                </c:pt>
                <c:pt idx="3">
                  <c:v>ШСК</c:v>
                </c:pt>
                <c:pt idx="4">
                  <c:v>Школьный хор</c:v>
                </c:pt>
                <c:pt idx="5">
                  <c:v>Школьный музей</c:v>
                </c:pt>
                <c:pt idx="6">
                  <c:v>Тимуровский отряд</c:v>
                </c:pt>
                <c:pt idx="7">
                  <c:v>Медиацентр</c:v>
                </c:pt>
                <c:pt idx="8">
                  <c:v>ЮИД</c:v>
                </c:pt>
                <c:pt idx="9">
                  <c:v>Отряд Юных спасателей</c:v>
                </c:pt>
                <c:pt idx="10">
                  <c:v>ЮНАРМИЯ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6</c:v>
                </c:pt>
                <c:pt idx="1">
                  <c:v>6</c:v>
                </c:pt>
                <c:pt idx="2">
                  <c:v>143</c:v>
                </c:pt>
                <c:pt idx="3">
                  <c:v>737</c:v>
                </c:pt>
                <c:pt idx="4">
                  <c:v>165</c:v>
                </c:pt>
                <c:pt idx="5">
                  <c:v>175</c:v>
                </c:pt>
                <c:pt idx="6">
                  <c:v>88</c:v>
                </c:pt>
                <c:pt idx="7">
                  <c:v>40</c:v>
                </c:pt>
                <c:pt idx="8">
                  <c:v>95</c:v>
                </c:pt>
                <c:pt idx="9">
                  <c:v>20</c:v>
                </c:pt>
                <c:pt idx="10">
                  <c:v>223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1A8-4746-B26A-03C4F71E7A1B}"/>
            </c:ext>
          </c:extLst>
        </c:ser>
        <c:shape val="box"/>
        <c:axId val="161034624"/>
        <c:axId val="161036160"/>
        <c:axId val="0"/>
      </c:bar3DChart>
      <c:catAx>
        <c:axId val="16103462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c:spPr>
        <c:crossAx val="161036160"/>
        <c:crosses val="autoZero"/>
        <c:auto val="1"/>
        <c:lblAlgn val="ctr"/>
        <c:lblOffset val="100"/>
      </c:catAx>
      <c:valAx>
        <c:axId val="16103616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b="0"/>
                </a:pPr>
                <a:r>
                  <a:rPr lang="ru-RU" b="0" dirty="0"/>
                  <a:t>Количество</a:t>
                </a:r>
                <a:r>
                  <a:rPr lang="ru-RU" b="0" baseline="0" dirty="0"/>
                  <a:t> обучающихся</a:t>
                </a:r>
                <a:endParaRPr lang="ru-RU" b="0" dirty="0"/>
              </a:p>
            </c:rich>
          </c:tx>
          <c:layout>
            <c:manualLayout>
              <c:xMode val="edge"/>
              <c:yMode val="edge"/>
              <c:x val="5.481737911702908E-2"/>
              <c:y val="0.1959584264669065"/>
            </c:manualLayout>
          </c:layout>
        </c:title>
        <c:numFmt formatCode="General" sourceLinked="1"/>
        <c:majorTickMark val="none"/>
        <c:tickLblPos val="nextTo"/>
        <c:crossAx val="16103462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/>
            </a:pPr>
            <a:endParaRPr lang="ru-RU"/>
          </a:p>
        </c:txPr>
      </c:dTable>
    </c:plotArea>
    <c:plotVisOnly val="1"/>
    <c:dispBlanksAs val="gap"/>
  </c:chart>
  <c:spPr>
    <a:scene3d>
      <a:camera prst="orthographicFront"/>
      <a:lightRig rig="threePt" dir="t"/>
    </a:scene3d>
    <a:sp3d prstMaterial="metal"/>
  </c:spPr>
  <c:txPr>
    <a:bodyPr/>
    <a:lstStyle/>
    <a:p>
      <a:pPr>
        <a:defRPr sz="1000">
          <a:latin typeface="Bookman Old Style" pitchFamily="18" charset="0"/>
        </a:defRPr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0.66000000000001025</c:v>
                </c:pt>
                <c:pt idx="1">
                  <c:v>0.34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066-4686-9CD1-DAF68E58E885}"/>
            </c:ext>
          </c:extLst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6.1589276676489092E-2"/>
          <c:w val="0.5944875328083985"/>
          <c:h val="0.938410723323510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ВЫЯВЛЕНИЕ И ЖИЗНЕУСТРОЙСТВО ДЕТЕЙ-СИРОТ И ДЕТЕЙ, ОСТАВШИХСЯ  БЕЗ ПОПЕЧЕНИЯ  РОДИТЕЛЕЙ В  2025 ГОДУ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Под опекой  -   20</c:v>
                </c:pt>
                <c:pt idx="1">
                  <c:v>Приемная семья  -  12</c:v>
                </c:pt>
                <c:pt idx="2">
                  <c:v>Выявлено детей  -  4</c:v>
                </c:pt>
                <c:pt idx="3">
                  <c:v>Возращено в учреждения  из замещающих семей -  6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12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zero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7.1104914604391792E-2"/>
          <c:y val="0.26187961985216551"/>
          <c:w val="0.38310432178898612"/>
          <c:h val="0.577217736906434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cat>
            <c:strRef>
              <c:f>Лист1!$A$2:$A$8</c:f>
              <c:strCache>
                <c:ptCount val="7"/>
                <c:pt idx="0">
                  <c:v>Общая категория - 96</c:v>
                </c:pt>
                <c:pt idx="1">
                  <c:v>Ветераны боевых действий - 8</c:v>
                </c:pt>
                <c:pt idx="2">
                  <c:v>Инвалиды - 10</c:v>
                </c:pt>
                <c:pt idx="3">
                  <c:v>Многодетные семьи - 27</c:v>
                </c:pt>
                <c:pt idx="4">
                  <c:v>Молодые семьи  - 14</c:v>
                </c:pt>
                <c:pt idx="5">
                  <c:v>Дети-сироты -23</c:v>
                </c:pt>
                <c:pt idx="6">
                  <c:v>Граждане, проживающие в аварийном фонде - 17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96</c:v>
                </c:pt>
                <c:pt idx="1">
                  <c:v>8</c:v>
                </c:pt>
                <c:pt idx="2">
                  <c:v>10</c:v>
                </c:pt>
                <c:pt idx="3">
                  <c:v>27</c:v>
                </c:pt>
                <c:pt idx="4">
                  <c:v>14</c:v>
                </c:pt>
                <c:pt idx="5">
                  <c:v>23</c:v>
                </c:pt>
                <c:pt idx="6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</c:pie3DChart>
    </c:plotArea>
    <c:legend>
      <c:legendPos val="r"/>
      <c:layout>
        <c:manualLayout>
          <c:xMode val="edge"/>
          <c:yMode val="edge"/>
          <c:x val="0.49761715651698979"/>
          <c:y val="0.23557076220804973"/>
          <c:w val="0.29109376554450483"/>
          <c:h val="0.76442924781407384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2024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9.5334752595058487E-3"/>
                  <c:y val="-4.58102057924299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BD-4D1F-91BD-4F88512C5428}"/>
                </c:ext>
              </c:extLst>
            </c:dLbl>
            <c:dLbl>
              <c:idx val="1"/>
              <c:layout>
                <c:manualLayout>
                  <c:x val="-4.766737629752852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BD-4D1F-91BD-4F88512C5428}"/>
                </c:ext>
              </c:extLst>
            </c:dLbl>
            <c:dLbl>
              <c:idx val="2"/>
              <c:layout>
                <c:manualLayout>
                  <c:x val="-3.1778250865019263E-3"/>
                  <c:y val="2.290510289621527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BD-4D1F-91BD-4F88512C5428}"/>
                </c:ext>
              </c:extLst>
            </c:dLbl>
            <c:dLbl>
              <c:idx val="3"/>
              <c:layout>
                <c:manualLayout>
                  <c:x val="-3.1778250865019263E-3"/>
                  <c:y val="-9.162041158486098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BBD-4D1F-91BD-4F88512C5428}"/>
                </c:ext>
              </c:extLst>
            </c:dLbl>
            <c:dLbl>
              <c:idx val="4"/>
              <c:layout>
                <c:manualLayout>
                  <c:x val="-1.2363788282783384E-2"/>
                  <c:y val="1.14524312113469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BD-4D1F-91BD-4F88512C5428}"/>
                </c:ext>
              </c:extLst>
            </c:dLbl>
            <c:dLbl>
              <c:idx val="5"/>
              <c:layout>
                <c:manualLayout>
                  <c:x val="-1.6534621153205201E-2"/>
                  <c:y val="1.603357202735050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BD-4D1F-91BD-4F88512C5428}"/>
                </c:ext>
              </c:extLst>
            </c:dLbl>
            <c:dLbl>
              <c:idx val="6"/>
              <c:layout>
                <c:manualLayout>
                  <c:x val="-1.1122387802756655E-2"/>
                  <c:y val="-6.871530868864497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BBD-4D1F-91BD-4F88512C5428}"/>
                </c:ext>
              </c:extLst>
            </c:dLbl>
            <c:dLbl>
              <c:idx val="7"/>
              <c:layout>
                <c:manualLayout>
                  <c:x val="-6.355650173003703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BBD-4D1F-91BD-4F88512C54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Патент</c:v>
                </c:pt>
                <c:pt idx="4">
                  <c:v>Налог на имущество физ.лиц</c:v>
                </c:pt>
                <c:pt idx="5">
                  <c:v>Земельный налог</c:v>
                </c:pt>
                <c:pt idx="6">
                  <c:v>Госпошлина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191</c:v>
                </c:pt>
                <c:pt idx="1">
                  <c:v>3.5</c:v>
                </c:pt>
                <c:pt idx="2">
                  <c:v>12.2</c:v>
                </c:pt>
                <c:pt idx="3">
                  <c:v>4.8</c:v>
                </c:pt>
                <c:pt idx="4">
                  <c:v>11.5</c:v>
                </c:pt>
                <c:pt idx="5">
                  <c:v>5.0999999999999996</c:v>
                </c:pt>
                <c:pt idx="6">
                  <c:v>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BBD-4D1F-91BD-4F88512C54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2025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0"/>
                  <c:y val="9.162041158486105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BBD-4D1F-91BD-4F88512C5428}"/>
                </c:ext>
              </c:extLst>
            </c:dLbl>
            <c:dLbl>
              <c:idx val="1"/>
              <c:layout>
                <c:manualLayout>
                  <c:x val="4.7667376297528524E-3"/>
                  <c:y val="-1.145255144810770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BBD-4D1F-91BD-4F88512C5428}"/>
                </c:ext>
              </c:extLst>
            </c:dLbl>
            <c:dLbl>
              <c:idx val="2"/>
              <c:layout>
                <c:manualLayout>
                  <c:x val="7.944562716254783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BBD-4D1F-91BD-4F88512C5428}"/>
                </c:ext>
              </c:extLst>
            </c:dLbl>
            <c:dLbl>
              <c:idx val="3"/>
              <c:layout>
                <c:manualLayout>
                  <c:x val="1.1370553734770269E-2"/>
                  <c:y val="-8.398477610231859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BBD-4D1F-91BD-4F88512C5428}"/>
                </c:ext>
              </c:extLst>
            </c:dLbl>
            <c:dLbl>
              <c:idx val="4"/>
              <c:layout>
                <c:manualLayout>
                  <c:x val="1.0774844461726475E-2"/>
                  <c:y val="1.22162352331222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BBD-4D1F-91BD-4F88512C5428}"/>
                </c:ext>
              </c:extLst>
            </c:dLbl>
            <c:dLbl>
              <c:idx val="5"/>
              <c:layout>
                <c:manualLayout>
                  <c:x val="5.511540384401767E-3"/>
                  <c:y val="5.344524009116829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9,2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BBD-4D1F-91BD-4F88512C5428}"/>
                </c:ext>
              </c:extLst>
            </c:dLbl>
            <c:dLbl>
              <c:idx val="6"/>
              <c:layout>
                <c:manualLayout>
                  <c:x val="5.8591580102210893E-3"/>
                  <c:y val="-8.398477610231859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BBD-4D1F-91BD-4F88512C5428}"/>
                </c:ext>
              </c:extLst>
            </c:dLbl>
            <c:dLbl>
              <c:idx val="7"/>
              <c:layout>
                <c:manualLayout>
                  <c:x val="4.7667376297528524E-3"/>
                  <c:y val="-9.162041158486141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BBD-4D1F-91BD-4F88512C54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Патент</c:v>
                </c:pt>
                <c:pt idx="4">
                  <c:v>Налог на имущество физ.лиц</c:v>
                </c:pt>
                <c:pt idx="5">
                  <c:v>Земельный налог</c:v>
                </c:pt>
                <c:pt idx="6">
                  <c:v>Госпошлина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217.4</c:v>
                </c:pt>
                <c:pt idx="1">
                  <c:v>3.7</c:v>
                </c:pt>
                <c:pt idx="2">
                  <c:v>12.7</c:v>
                </c:pt>
                <c:pt idx="3">
                  <c:v>8.4</c:v>
                </c:pt>
                <c:pt idx="4">
                  <c:v>14.1</c:v>
                </c:pt>
                <c:pt idx="5">
                  <c:v>5.9</c:v>
                </c:pt>
                <c:pt idx="6">
                  <c:v>13.2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DBBD-4D1F-91BD-4F88512C5428}"/>
            </c:ext>
          </c:extLst>
        </c:ser>
        <c:axId val="94877952"/>
        <c:axId val="101150720"/>
      </c:barChart>
      <c:catAx>
        <c:axId val="9487795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ru-RU"/>
          </a:p>
        </c:txPr>
        <c:crossAx val="101150720"/>
        <c:crosses val="autoZero"/>
        <c:auto val="1"/>
        <c:lblAlgn val="ctr"/>
        <c:lblOffset val="100"/>
      </c:catAx>
      <c:valAx>
        <c:axId val="101150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948779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0.13419125869131424"/>
          <c:y val="4.7930736522983734E-2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0.39674251880510031"/>
                  <c:y val="0.2551008955783339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C00000"/>
                        </a:solidFill>
                      </a:rPr>
                      <a:t>289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3.0646255467398388E-3"/>
                  <c:y val="-2.150629694931188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C00000"/>
                        </a:solidFill>
                      </a:rPr>
                      <a:t>368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1.7370486019368007E-3"/>
                  <c:y val="-1.1435409432700244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344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0.38516063574635556"/>
                  <c:y val="-0.18879606333446336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448</a:t>
                    </a:r>
                    <a:endParaRPr lang="en-US" sz="1400" b="1" dirty="0">
                      <a:solidFill>
                        <a:srgbClr val="C00000"/>
                      </a:solidFill>
                      <a:latin typeface="Franklin Gothic Medium Cond" pitchFamily="34" charset="0"/>
                    </a:endParaRPr>
                  </a:p>
                  <a:p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82-4856-9990-201BF1541AAB}"/>
                </c:ext>
              </c:extLst>
            </c:dLbl>
            <c:dLbl>
              <c:idx val="4"/>
              <c:layout>
                <c:manualLayout>
                  <c:x val="-3.6757353758079276E-3"/>
                  <c:y val="6.3611232485336122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222</a:t>
                    </a:r>
                    <a:endParaRPr lang="en-US" sz="1400" b="1" dirty="0">
                      <a:solidFill>
                        <a:srgbClr val="C00000"/>
                      </a:solidFill>
                      <a:latin typeface="Franklin Gothic Medium Cond" pitchFamily="34" charset="0"/>
                    </a:endParaRPr>
                  </a:p>
                  <a:p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0</c:formatCode>
                <c:ptCount val="6"/>
                <c:pt idx="0">
                  <c:v>448</c:v>
                </c:pt>
                <c:pt idx="1">
                  <c:v>368</c:v>
                </c:pt>
                <c:pt idx="2">
                  <c:v>344</c:v>
                </c:pt>
                <c:pt idx="3">
                  <c:v>289</c:v>
                </c:pt>
                <c:pt idx="4">
                  <c:v>222</c:v>
                </c:pt>
                <c:pt idx="5">
                  <c:v>195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6341376"/>
        <c:axId val="6342912"/>
        <c:axId val="0"/>
      </c:bar3DChart>
      <c:catAx>
        <c:axId val="634137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6342912"/>
        <c:crosses val="autoZero"/>
        <c:auto val="1"/>
        <c:lblAlgn val="ctr"/>
        <c:lblOffset val="100"/>
      </c:catAx>
      <c:valAx>
        <c:axId val="6342912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6341376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plotArea>
      <c:layout>
        <c:manualLayout>
          <c:layoutTarget val="inner"/>
          <c:xMode val="edge"/>
          <c:yMode val="edge"/>
          <c:x val="0.46287905193447315"/>
          <c:y val="0.21119324181626262"/>
          <c:w val="0.38310432178898596"/>
          <c:h val="0.5772177369064345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cat>
            <c:strRef>
              <c:f>Лист1!$A$2:$A$8</c:f>
              <c:strCache>
                <c:ptCount val="7"/>
                <c:pt idx="0">
                  <c:v>Лица из числа детей-сирот</c:v>
                </c:pt>
                <c:pt idx="1">
                  <c:v>Граждане из аварийного жилищного фонда</c:v>
                </c:pt>
                <c:pt idx="2">
                  <c:v>Врачи</c:v>
                </c:pt>
                <c:pt idx="3">
                  <c:v>Молодые семьи  </c:v>
                </c:pt>
                <c:pt idx="4">
                  <c:v>Участники СВО</c:v>
                </c:pt>
                <c:pt idx="5">
                  <c:v>Граждане, подвергшиеся воздействиюрадиации</c:v>
                </c:pt>
                <c:pt idx="6">
                  <c:v>Общие категории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</c:v>
                </c:pt>
                <c:pt idx="1">
                  <c:v>8</c:v>
                </c:pt>
                <c:pt idx="2">
                  <c:v>4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  <c:firstSliceAng val="0"/>
      </c:pieChart>
    </c:plotArea>
    <c:legend>
      <c:legendPos val="r"/>
      <c:layout>
        <c:manualLayout>
          <c:xMode val="edge"/>
          <c:yMode val="edge"/>
          <c:x val="0.13790994145947913"/>
          <c:y val="0.20177984351744882"/>
          <c:w val="0.29707923142580384"/>
          <c:h val="0.51752820760129381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162414976"/>
        <c:axId val="162416512"/>
        <c:axId val="0"/>
      </c:bar3DChart>
      <c:catAx>
        <c:axId val="1624149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2416512"/>
        <c:crosses val="autoZero"/>
        <c:lblAlgn val="ctr"/>
        <c:lblOffset val="100"/>
      </c:catAx>
      <c:valAx>
        <c:axId val="1624165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624149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14102790321772526"/>
                  <c:y val="-0.3022841207540077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1871,1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0.13246894135945694"/>
                  <c:y val="-0.237135797880558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1748,3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-0.11253760475415586"/>
                  <c:y val="-0.33099292026679988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1898,8</a:t>
                    </a:r>
                    <a:endParaRPr lang="en-US" sz="12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-1.1066308536524265E-3"/>
                  <c:y val="-0.27068112765238106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1299,2</a:t>
                    </a:r>
                    <a:endParaRPr lang="en-US" sz="12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dLbl>
              <c:idx val="5"/>
              <c:layout>
                <c:manualLayout>
                  <c:x val="2.215412884407179E-2"/>
                  <c:y val="-0.40457109623914411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</a:rPr>
                      <a:t>2730,0</a:t>
                    </a:r>
                    <a:endParaRPr lang="en-US" sz="1200" b="1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82F-4A4E-B4C8-62BAB795C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1748.3</c:v>
                </c:pt>
                <c:pt idx="1">
                  <c:v>1871.1</c:v>
                </c:pt>
                <c:pt idx="2">
                  <c:v>1898.8</c:v>
                </c:pt>
                <c:pt idx="3">
                  <c:v>1148.7</c:v>
                </c:pt>
                <c:pt idx="4">
                  <c:v>1299.2</c:v>
                </c:pt>
                <c:pt idx="5">
                  <c:v>2730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cylinder"/>
        <c:axId val="162570240"/>
        <c:axId val="162571776"/>
        <c:axId val="0"/>
      </c:bar3DChart>
      <c:catAx>
        <c:axId val="1625702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62571776"/>
        <c:crosses val="autoZero"/>
        <c:lblAlgn val="ctr"/>
        <c:lblOffset val="100"/>
      </c:catAx>
      <c:valAx>
        <c:axId val="1625717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62570240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25952095469476183"/>
                  <c:y val="-0.5985158527408353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762,2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dLbl>
              <c:idx val="1"/>
              <c:layout>
                <c:manualLayout>
                  <c:x val="-0.13423063055886891"/>
                  <c:y val="-0.13940189663024241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413,1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dLbl>
              <c:idx val="2"/>
              <c:delete val="1"/>
            </c:dLbl>
            <c:dLbl>
              <c:idx val="3"/>
              <c:layout>
                <c:manualLayout>
                  <c:x val="-8.6604633028196255E-3"/>
                  <c:y val="-0.19372432225039571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418,5</a:t>
                    </a:r>
                    <a:endParaRPr lang="en-US" sz="14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b="1" dirty="0">
                      <a:solidFill>
                        <a:srgbClr val="C00000"/>
                      </a:solidFill>
                    </a:endParaRPr>
                  </a:p>
                  <a:p>
                    <a:pPr>
                      <a:defRPr sz="1600" b="1">
                        <a:solidFill>
                          <a:srgbClr val="C00000"/>
                        </a:solidFill>
                      </a:defRPr>
                    </a:pPr>
                    <a:endParaRPr lang="en-US" sz="16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dLbl>
              <c:idx val="4"/>
              <c:layout>
                <c:manualLayout>
                  <c:x val="-1.106533236349002E-3"/>
                  <c:y val="-0.28785412655138876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511,3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dLbl>
              <c:idx val="5"/>
              <c:layout>
                <c:manualLayout>
                  <c:x val="-5.5114421248792199E-3"/>
                  <c:y val="-0.39054576239681316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206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692,8</a:t>
                    </a:r>
                    <a:endParaRPr lang="en-US" sz="1400" b="1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413.1</c:v>
                </c:pt>
                <c:pt idx="1">
                  <c:v>681.3</c:v>
                </c:pt>
                <c:pt idx="2">
                  <c:v>762.2</c:v>
                </c:pt>
                <c:pt idx="3">
                  <c:v>418.5</c:v>
                </c:pt>
                <c:pt idx="4">
                  <c:v>511.3</c:v>
                </c:pt>
                <c:pt idx="5">
                  <c:v>692.8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cylinder"/>
        <c:axId val="162628352"/>
        <c:axId val="162629888"/>
        <c:axId val="0"/>
      </c:bar3DChart>
      <c:catAx>
        <c:axId val="162628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62629888"/>
        <c:crosses val="autoZero"/>
        <c:lblAlgn val="ctr"/>
        <c:lblOffset val="100"/>
      </c:catAx>
      <c:valAx>
        <c:axId val="1626298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62628352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3039104"/>
        <c:axId val="163040640"/>
      </c:barChart>
      <c:catAx>
        <c:axId val="163039104"/>
        <c:scaling>
          <c:orientation val="minMax"/>
        </c:scaling>
        <c:axPos val="b"/>
        <c:numFmt formatCode="[$-419]dd/mm/yyyy" sourceLinked="1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040640"/>
        <c:crosses val="autoZero"/>
        <c:auto val="1"/>
        <c:lblAlgn val="ctr"/>
        <c:lblOffset val="100"/>
      </c:catAx>
      <c:valAx>
        <c:axId val="163040640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039104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  <c:spPr>
        <a:noFill/>
        <a:ln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</c:chart>
  <c:spPr>
    <a:noFill/>
    <a:ln w="9360">
      <a:noFill/>
    </a:ln>
  </c:spPr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3160832"/>
        <c:axId val="163162368"/>
      </c:barChart>
      <c:catAx>
        <c:axId val="163160832"/>
        <c:scaling>
          <c:orientation val="minMax"/>
        </c:scaling>
        <c:axPos val="b"/>
        <c:numFmt formatCode="[$-419]dd/mm/yyyy" sourceLinked="1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162368"/>
        <c:crosses val="autoZero"/>
        <c:auto val="1"/>
        <c:lblAlgn val="ctr"/>
        <c:lblOffset val="100"/>
      </c:catAx>
      <c:valAx>
        <c:axId val="163162368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160832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  <c:spPr>
        <a:noFill/>
        <a:ln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</c:chart>
  <c:spPr>
    <a:noFill/>
    <a:ln w="9360">
      <a:noFill/>
    </a:ln>
  </c:spPr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3264000"/>
        <c:axId val="163265536"/>
      </c:barChart>
      <c:catAx>
        <c:axId val="163264000"/>
        <c:scaling>
          <c:orientation val="minMax"/>
        </c:scaling>
        <c:axPos val="b"/>
        <c:numFmt formatCode="[$-419]dd/mm/yyyy" sourceLinked="1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265536"/>
        <c:crosses val="autoZero"/>
        <c:auto val="1"/>
        <c:lblAlgn val="ctr"/>
        <c:lblOffset val="100"/>
      </c:catAx>
      <c:valAx>
        <c:axId val="163265536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264000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  <c:spPr>
        <a:noFill/>
        <a:ln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</c:chart>
  <c:spPr>
    <a:noFill/>
    <a:ln w="9360">
      <a:noFill/>
    </a:ln>
  </c:spPr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</c:spPr>
          <c:cat>
            <c:strRef>
              <c:f>categories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63399168"/>
        <c:axId val="163400704"/>
      </c:barChart>
      <c:catAx>
        <c:axId val="163399168"/>
        <c:scaling>
          <c:orientation val="minMax"/>
        </c:scaling>
        <c:axPos val="b"/>
        <c:numFmt formatCode="[$-419]dd/mm/yyyy" sourceLinked="1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400704"/>
        <c:crosses val="autoZero"/>
        <c:auto val="1"/>
        <c:lblAlgn val="ctr"/>
        <c:lblOffset val="100"/>
      </c:catAx>
      <c:valAx>
        <c:axId val="163400704"/>
        <c:scaling>
          <c:orientation val="minMax"/>
        </c:scaling>
        <c:axPos val="l"/>
        <c:majorGridlines>
          <c:spPr>
            <a:ln w="6480">
              <a:solidFill>
                <a:srgbClr val="8B8B8B"/>
              </a:solidFill>
              <a:round/>
            </a:ln>
          </c:spPr>
        </c:majorGridlines>
        <c:numFmt formatCode="General" sourceLinked="0"/>
        <c:tickLblPos val="nextTo"/>
        <c:spPr>
          <a:ln w="648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8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163399168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  <c:spPr>
        <a:noFill/>
        <a:ln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</c:chart>
  <c:spPr>
    <a:noFill/>
    <a:ln w="9360">
      <a:noFill/>
    </a:ln>
  </c:spPr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/>
          <a:lstStyle/>
          <a:p>
            <a:pPr>
              <a:defRPr lang="ru-RU" sz="1800" b="1" strike="noStrike" spc="-1">
                <a:solidFill>
                  <a:srgbClr val="000000"/>
                </a:solidFill>
                <a:latin typeface="Calibri"/>
              </a:defRPr>
            </a:pPr>
            <a:r>
              <a:rPr lang="ru-RU" sz="1800" b="1" strike="noStrike" spc="-1" dirty="0">
                <a:solidFill>
                  <a:srgbClr val="002060"/>
                </a:solidFill>
                <a:latin typeface="Calibri"/>
              </a:rPr>
              <a:t>Количество присвоенных знаков</a:t>
            </a:r>
          </a:p>
        </c:rich>
      </c:tx>
      <c:layout/>
      <c:spPr>
        <a:noFill/>
        <a:ln>
          <a:noFill/>
        </a:ln>
      </c:spPr>
    </c:title>
    <c:plotArea>
      <c:layout>
        <c:manualLayout>
          <c:layoutTarget val="inner"/>
          <c:xMode val="edge"/>
          <c:yMode val="edge"/>
          <c:x val="9.2877394965203225E-2"/>
          <c:y val="0.12490745637229"/>
          <c:w val="0.90707964601769964"/>
          <c:h val="0.63955579058699163"/>
        </c:manualLayout>
      </c:layout>
      <c:barChart>
        <c:barDir val="col"/>
        <c:grouping val="clustered"/>
        <c:ser>
          <c:idx val="0"/>
          <c:order val="0"/>
          <c:tx>
            <c:strRef>
              <c:f>label 0</c:f>
              <c:strCache>
                <c:ptCount val="1"/>
                <c:pt idx="0">
                  <c:v>золото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</c:spPr>
          <c:dLbls>
            <c:numFmt formatCode="General" sourceLinked="0"/>
            <c:txPr>
              <a:bodyPr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Val val="1"/>
            <c:separator>; </c:separator>
          </c:dLbls>
          <c:cat>
            <c:strRef>
              <c:f>categories</c:f>
              <c:strCache>
                <c:ptCount val="10"/>
              </c:strCache>
            </c:strRef>
          </c:cat>
          <c:val>
            <c:numRef>
              <c:f>0</c:f>
              <c:numCache>
                <c:formatCode>General</c:formatCode>
                <c:ptCount val="10"/>
                <c:pt idx="0">
                  <c:v>65</c:v>
                </c:pt>
                <c:pt idx="1">
                  <c:v>348</c:v>
                </c:pt>
                <c:pt idx="2">
                  <c:v>198</c:v>
                </c:pt>
                <c:pt idx="3">
                  <c:v>207</c:v>
                </c:pt>
                <c:pt idx="4">
                  <c:v>110</c:v>
                </c:pt>
                <c:pt idx="5">
                  <c:v>172</c:v>
                </c:pt>
                <c:pt idx="6">
                  <c:v>243</c:v>
                </c:pt>
                <c:pt idx="7">
                  <c:v>218</c:v>
                </c:pt>
                <c:pt idx="8">
                  <c:v>173</c:v>
                </c:pt>
                <c:pt idx="9">
                  <c:v>201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серебро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</c:spPr>
          <c:dLbls>
            <c:numFmt formatCode="General" sourceLinked="0"/>
            <c:txPr>
              <a:bodyPr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Val val="1"/>
            <c:separator>; </c:separator>
          </c:dLbls>
          <c:cat>
            <c:strRef>
              <c:f>categories</c:f>
              <c:strCache>
                <c:ptCount val="10"/>
              </c:strCache>
            </c:strRef>
          </c:cat>
          <c:val>
            <c:numRef>
              <c:f>1</c:f>
              <c:numCache>
                <c:formatCode>General</c:formatCode>
                <c:ptCount val="10"/>
                <c:pt idx="0">
                  <c:v>7</c:v>
                </c:pt>
                <c:pt idx="1">
                  <c:v>130</c:v>
                </c:pt>
                <c:pt idx="2">
                  <c:v>265</c:v>
                </c:pt>
                <c:pt idx="3">
                  <c:v>315</c:v>
                </c:pt>
                <c:pt idx="4">
                  <c:v>113</c:v>
                </c:pt>
                <c:pt idx="5">
                  <c:v>302</c:v>
                </c:pt>
                <c:pt idx="6">
                  <c:v>231</c:v>
                </c:pt>
                <c:pt idx="7">
                  <c:v>310</c:v>
                </c:pt>
                <c:pt idx="8">
                  <c:v>346</c:v>
                </c:pt>
                <c:pt idx="9">
                  <c:v>255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бронза</c:v>
                </c:pt>
              </c:strCache>
            </c:strRef>
          </c:tx>
          <c:spPr>
            <a:solidFill>
              <a:srgbClr val="C55A11"/>
            </a:solidFill>
            <a:ln>
              <a:noFill/>
            </a:ln>
          </c:spPr>
          <c:dLbls>
            <c:numFmt formatCode="General" sourceLinked="0"/>
            <c:txPr>
              <a:bodyPr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Val val="1"/>
            <c:separator>; </c:separator>
          </c:dLbls>
          <c:cat>
            <c:strRef>
              <c:f>categories</c:f>
              <c:strCache>
                <c:ptCount val="10"/>
              </c:strCache>
            </c:strRef>
          </c:cat>
          <c:val>
            <c:numRef>
              <c:f>2</c:f>
              <c:numCache>
                <c:formatCode>General</c:formatCode>
                <c:ptCount val="10"/>
                <c:pt idx="0">
                  <c:v>1</c:v>
                </c:pt>
                <c:pt idx="1">
                  <c:v>49</c:v>
                </c:pt>
                <c:pt idx="2">
                  <c:v>149</c:v>
                </c:pt>
                <c:pt idx="3">
                  <c:v>360</c:v>
                </c:pt>
                <c:pt idx="4">
                  <c:v>156</c:v>
                </c:pt>
                <c:pt idx="5">
                  <c:v>514</c:v>
                </c:pt>
                <c:pt idx="6">
                  <c:v>228</c:v>
                </c:pt>
                <c:pt idx="7">
                  <c:v>322</c:v>
                </c:pt>
                <c:pt idx="8">
                  <c:v>323</c:v>
                </c:pt>
                <c:pt idx="9">
                  <c:v>217</c:v>
                </c:pt>
              </c:numCache>
            </c:numRef>
          </c:val>
        </c:ser>
        <c:gapWidth val="79"/>
        <c:axId val="163652736"/>
        <c:axId val="163654272"/>
      </c:barChart>
      <c:catAx>
        <c:axId val="163652736"/>
        <c:scaling>
          <c:orientation val="minMax"/>
        </c:scaling>
        <c:delete val="1"/>
        <c:axPos val="b"/>
        <c:numFmt formatCode="[$-419]dd/mm/yyyy" sourceLinked="1"/>
        <c:tickLblPos val="none"/>
        <c:crossAx val="163654272"/>
        <c:crosses val="autoZero"/>
        <c:auto val="1"/>
        <c:lblAlgn val="ctr"/>
        <c:lblOffset val="100"/>
      </c:catAx>
      <c:valAx>
        <c:axId val="163654272"/>
        <c:scaling>
          <c:orientation val="minMax"/>
        </c:scaling>
        <c:delete val="1"/>
        <c:axPos val="l"/>
        <c:numFmt formatCode="General" sourceLinked="0"/>
        <c:tickLblPos val="none"/>
        <c:crossAx val="163652736"/>
        <c:crosses val="autoZero"/>
        <c:crossBetween val="between"/>
      </c:valAx>
      <c:dTable>
        <c:showHorzBorder val="1"/>
        <c:showVertBorder val="1"/>
        <c:showOutline val="1"/>
      </c:dTable>
      <c:spPr>
        <a:noFill/>
        <a:ln w="6480">
          <a:solidFill>
            <a:srgbClr val="8B8B8B"/>
          </a:solidFill>
          <a:round/>
        </a:ln>
      </c:spPr>
    </c:plotArea>
    <c:plotVisOnly val="1"/>
    <c:dispBlanksAs val="gap"/>
  </c:chart>
  <c:spPr>
    <a:noFill/>
    <a:ln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Y val="0"/>
      <c:perspective val="30"/>
    </c:view3D>
    <c:plotArea>
      <c:layout/>
      <c:bar3DChart>
        <c:barDir val="col"/>
        <c:grouping val="standard"/>
        <c:shape val="box"/>
        <c:axId val="112745856"/>
        <c:axId val="112759936"/>
        <c:axId val="96819392"/>
      </c:bar3DChart>
      <c:catAx>
        <c:axId val="1127458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solidFill>
                  <a:srgbClr val="002060"/>
                </a:solidFill>
              </a:defRPr>
            </a:pPr>
            <a:endParaRPr lang="ru-RU"/>
          </a:p>
        </c:txPr>
        <c:crossAx val="112759936"/>
        <c:crosses val="autoZero"/>
        <c:auto val="1"/>
        <c:lblAlgn val="ctr"/>
        <c:lblOffset val="100"/>
      </c:catAx>
      <c:valAx>
        <c:axId val="11275993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2745856"/>
        <c:crosses val="autoZero"/>
        <c:crossBetween val="between"/>
      </c:valAx>
      <c:serAx>
        <c:axId val="96819392"/>
        <c:scaling>
          <c:orientation val="minMax"/>
        </c:scaling>
        <c:delete val="1"/>
        <c:axPos val="b"/>
        <c:tickLblPos val="none"/>
        <c:crossAx val="112759936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1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DE6E58"/>
            </a:solidFill>
          </c:spPr>
          <c:dPt>
            <c:idx val="0"/>
            <c:spPr>
              <a:solidFill>
                <a:srgbClr val="DE6E58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4.2991816422913503E-3"/>
                  <c:y val="-9.750587976100597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1038,3</a:t>
                    </a:r>
                    <a:endParaRPr lang="en-US" sz="1600" b="1" dirty="0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4C4-4AAE-B7D5-4CCFB38E93B4}"/>
                </c:ext>
              </c:extLst>
            </c:dLbl>
            <c:dLbl>
              <c:idx val="1"/>
              <c:layout>
                <c:manualLayout>
                  <c:x val="-4.9391786656828608E-5"/>
                  <c:y val="-7.63455661235380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solidFill>
                        <a:srgbClr val="00206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-1.8074682523197899E-3"/>
                  <c:y val="-3.622363215681369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BF-488C-B91B-62A338624DA4}"/>
                </c:ext>
              </c:extLst>
            </c:dLbl>
            <c:dLbl>
              <c:idx val="3"/>
              <c:layout>
                <c:manualLayout>
                  <c:x val="0"/>
                  <c:y val="-3.3347743970476712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5.7422665597542423E-2"/>
                </c:manualLayout>
              </c:layout>
              <c:showVal val="1"/>
            </c:dLbl>
            <c:dLbl>
              <c:idx val="5"/>
              <c:layout>
                <c:manualLayout>
                  <c:x val="-3.3917171596318401E-3"/>
                  <c:y val="-7.6682301000372016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1038.3</c:v>
                </c:pt>
                <c:pt idx="1">
                  <c:v>1143.5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2.2003582411178669E-3"/>
                  <c:y val="-8.97386166132199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BF-488C-B91B-62A338624DA4}"/>
                </c:ext>
              </c:extLst>
            </c:dLbl>
            <c:dLbl>
              <c:idx val="1"/>
              <c:layout>
                <c:manualLayout>
                  <c:x val="1.4357419406229496E-2"/>
                  <c:y val="-8.011374442387755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BF-488C-B91B-62A338624DA4}"/>
                </c:ext>
              </c:extLst>
            </c:dLbl>
            <c:dLbl>
              <c:idx val="2"/>
              <c:layout>
                <c:manualLayout>
                  <c:x val="1.1896114106979629E-2"/>
                  <c:y val="-4.021805548175804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BF-488C-B91B-62A338624DA4}"/>
                </c:ext>
              </c:extLst>
            </c:dLbl>
            <c:dLbl>
              <c:idx val="3"/>
              <c:layout>
                <c:manualLayout>
                  <c:x val="1.1354908215326505E-2"/>
                  <c:y val="-4.4850089120532524E-2"/>
                </c:manualLayout>
              </c:layout>
              <c:showVal val="1"/>
            </c:dLbl>
            <c:dLbl>
              <c:idx val="4"/>
              <c:layout>
                <c:manualLayout>
                  <c:x val="2.3004690300111583E-2"/>
                  <c:y val="-4.5117725937428597E-2"/>
                </c:manualLayout>
              </c:layout>
              <c:showVal val="1"/>
            </c:dLbl>
            <c:dLbl>
              <c:idx val="5"/>
              <c:layout>
                <c:manualLayout>
                  <c:x val="5.0875757394477465E-3"/>
                  <c:y val="-6.5179955850316093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964.9</c:v>
                </c:pt>
                <c:pt idx="1">
                  <c:v>1054.7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BF-488C-B91B-62A338624DA4}"/>
            </c:ext>
          </c:extLst>
        </c:ser>
        <c:dLbls>
          <c:showVal val="1"/>
        </c:dLbls>
        <c:gapWidth val="75"/>
        <c:shape val="box"/>
        <c:axId val="112864256"/>
        <c:axId val="112898816"/>
        <c:axId val="0"/>
      </c:bar3DChart>
      <c:catAx>
        <c:axId val="112864256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12898816"/>
        <c:crosses val="autoZero"/>
        <c:auto val="1"/>
        <c:lblAlgn val="ctr"/>
        <c:lblOffset val="100"/>
      </c:catAx>
      <c:valAx>
        <c:axId val="112898816"/>
        <c:scaling>
          <c:orientation val="minMax"/>
          <c:max val="1200"/>
          <c:min val="500"/>
        </c:scaling>
        <c:axPos val="l"/>
        <c:numFmt formatCode="#,##0.0" sourceLinked="1"/>
        <c:majorTickMark val="none"/>
        <c:tickLblPos val="nextTo"/>
        <c:txPr>
          <a:bodyPr/>
          <a:lstStyle/>
          <a:p>
            <a:pPr>
              <a:defRPr sz="1100" b="1">
                <a:solidFill>
                  <a:srgbClr val="000099"/>
                </a:solidFill>
              </a:defRPr>
            </a:pPr>
            <a:endParaRPr lang="ru-RU"/>
          </a:p>
        </c:txPr>
        <c:crossAx val="112864256"/>
        <c:crosses val="autoZero"/>
        <c:crossBetween val="between"/>
        <c:majorUnit val="10000"/>
        <c:minorUnit val="10000"/>
      </c:valAx>
      <c:spPr>
        <a:noFill/>
        <a:ln w="16713">
          <a:noFill/>
        </a:ln>
      </c:spPr>
    </c:plotArea>
    <c:legend>
      <c:legendPos val="b"/>
      <c:layout/>
      <c:txPr>
        <a:bodyPr/>
        <a:lstStyle/>
        <a:p>
          <a:pPr>
            <a:defRPr sz="14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4482"/>
        </c:manualLayout>
      </c:layout>
      <c:bar3DChart>
        <c:barDir val="col"/>
        <c:grouping val="clustered"/>
        <c:gapWidth val="75"/>
        <c:shape val="box"/>
        <c:axId val="94507008"/>
        <c:axId val="94508544"/>
        <c:axId val="0"/>
      </c:bar3DChart>
      <c:catAx>
        <c:axId val="945070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94508544"/>
        <c:crosses val="autoZero"/>
        <c:auto val="1"/>
        <c:lblAlgn val="ctr"/>
        <c:lblOffset val="100"/>
      </c:catAx>
      <c:valAx>
        <c:axId val="94508544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94507008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8.7249459655997688E-2"/>
          <c:y val="2.890533127346445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22163667420791586"/>
                  <c:y val="-0.32082284358341873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45088,2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29-46DD-AD6A-D22C680584A0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9.7134882740301576E-2"/>
                  <c:y val="-0.29448614724150235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38466,1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29-46DD-AD6A-D22C680584A0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29-46DD-AD6A-D22C680584A0}"/>
                </c:ext>
              </c:extLst>
            </c:dLbl>
            <c:dLbl>
              <c:idx val="4"/>
              <c:layout>
                <c:manualLayout>
                  <c:x val="2.0179102574461455E-2"/>
                  <c:y val="-0.39918704001442262"/>
                </c:manualLayout>
              </c:layout>
              <c:tx>
                <c:rich>
                  <a:bodyPr/>
                  <a:lstStyle/>
                  <a:p>
                    <a:r>
                      <a:rPr lang="en-US" sz="1400" b="1" dirty="0">
                        <a:solidFill>
                          <a:srgbClr val="C00000"/>
                        </a:solidFill>
                      </a:rPr>
                      <a:t>63578,9</a:t>
                    </a:r>
                    <a:endParaRPr lang="en-US" sz="1400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29-46DD-AD6A-D22C680584A0}"/>
                </c:ext>
              </c:extLst>
            </c:dLbl>
            <c:dLbl>
              <c:idx val="5"/>
              <c:layout>
                <c:manualLayout>
                  <c:x val="2.2046161537606992E-2"/>
                  <c:y val="-0.409309867037848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36462.6</c:v>
                </c:pt>
                <c:pt idx="1">
                  <c:v>38446.1</c:v>
                </c:pt>
                <c:pt idx="2">
                  <c:v>45088.2</c:v>
                </c:pt>
                <c:pt idx="3">
                  <c:v>52146.400000000001</c:v>
                </c:pt>
                <c:pt idx="4">
                  <c:v>63578.9</c:v>
                </c:pt>
                <c:pt idx="5">
                  <c:v>72409.100000000006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16286592"/>
        <c:axId val="116288128"/>
        <c:axId val="0"/>
      </c:bar3DChart>
      <c:catAx>
        <c:axId val="1162865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solidFill>
                  <a:srgbClr val="000099"/>
                </a:solidFill>
              </a:defRPr>
            </a:pPr>
            <a:endParaRPr lang="ru-RU"/>
          </a:p>
        </c:txPr>
        <c:crossAx val="116288128"/>
        <c:crosses val="autoZero"/>
        <c:lblAlgn val="ctr"/>
        <c:lblOffset val="100"/>
      </c:catAx>
      <c:valAx>
        <c:axId val="11628812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16286592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4526"/>
        </c:manualLayout>
      </c:layout>
      <c:bar3DChart>
        <c:barDir val="col"/>
        <c:grouping val="clustered"/>
        <c:gapWidth val="75"/>
        <c:shape val="box"/>
        <c:axId val="116489216"/>
        <c:axId val="116499200"/>
        <c:axId val="0"/>
      </c:bar3DChart>
      <c:catAx>
        <c:axId val="116489216"/>
        <c:scaling>
          <c:orientation val="minMax"/>
        </c:scaling>
        <c:axPos val="b"/>
        <c:numFmt formatCode="General" sourceLinked="0"/>
        <c:majorTickMark val="none"/>
        <c:tickLblPos val="nextTo"/>
        <c:crossAx val="116499200"/>
        <c:crosses val="autoZero"/>
        <c:auto val="1"/>
        <c:lblAlgn val="ctr"/>
        <c:lblOffset val="100"/>
      </c:catAx>
      <c:valAx>
        <c:axId val="116499200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crossAx val="116489216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400" b="1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649938727346793"/>
          <c:y val="3.6902261755862253E-2"/>
          <c:w val="0.83500612726532053"/>
          <c:h val="0.84041046266726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cat>
            <c:numRef>
              <c:f>Лист1!$A$2:$A$7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1.78</c:v>
                </c:pt>
                <c:pt idx="1">
                  <c:v>0.65000000000000169</c:v>
                </c:pt>
                <c:pt idx="2">
                  <c:v>0.71000000000000063</c:v>
                </c:pt>
                <c:pt idx="3">
                  <c:v>0.38000000000000073</c:v>
                </c:pt>
                <c:pt idx="4">
                  <c:v>0.19</c:v>
                </c:pt>
                <c:pt idx="5">
                  <c:v>9.0000000000000024E-2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BA-47FF-B2EA-1948F509446F}"/>
            </c:ext>
          </c:extLst>
        </c:ser>
        <c:shape val="box"/>
        <c:axId val="131167360"/>
        <c:axId val="131169280"/>
        <c:axId val="0"/>
      </c:bar3DChart>
      <c:catAx>
        <c:axId val="1311673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131169280"/>
        <c:crosses val="autoZero"/>
        <c:auto val="1"/>
        <c:lblAlgn val="ctr"/>
        <c:lblOffset val="100"/>
      </c:catAx>
      <c:valAx>
        <c:axId val="1311692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131167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0.22642</cdr:x>
      <cdr:y>0.81356</cdr:y>
    </cdr:from>
    <cdr:to>
      <cdr:x>0.89442</cdr:x>
      <cdr:y>0.87877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28192" y="3456384"/>
          <a:ext cx="5098750" cy="277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002060"/>
              </a:solidFill>
            </a:rPr>
            <a:t>            2024  год                                                       2025 год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0.14712</cdr:x>
      <cdr:y>0.05076</cdr:y>
    </cdr:from>
    <cdr:to>
      <cdr:x>0.9444</cdr:x>
      <cdr:y>0.1309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741567" y="175446"/>
          <a:ext cx="4018738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srgbClr val="C00000"/>
              </a:solidFill>
            </a:rPr>
            <a:t>Управление жилищным фондам, тыс. кв. м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0.25385</cdr:x>
      <cdr:y>0.09504</cdr:y>
    </cdr:from>
    <cdr:to>
      <cdr:x>0.28547</cdr:x>
      <cdr:y>0.15491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12333" y="571500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0.54183</cdr:x>
      <cdr:y>0.20903</cdr:y>
    </cdr:from>
    <cdr:to>
      <cdr:x>0.60507</cdr:x>
      <cdr:y>0.28707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935584" y="1257003"/>
          <a:ext cx="576058" cy="4692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  <a:p xmlns:a="http://schemas.openxmlformats.org/drawingml/2006/main">
          <a:endParaRPr lang="ru-RU" sz="20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0.43907</cdr:x>
      <cdr:y>0.55629</cdr:y>
    </cdr:from>
    <cdr:to>
      <cdr:x>0.47069</cdr:x>
      <cdr:y>0.61616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0D78215A-9A10-4F24-8E0F-9132EF443D02}"/>
            </a:ext>
          </a:extLst>
        </cdr:cNvPr>
        <cdr:cNvSpPr txBox="1"/>
      </cdr:nvSpPr>
      <cdr:spPr>
        <a:xfrm xmlns:a="http://schemas.openxmlformats.org/drawingml/2006/main">
          <a:off x="3999480" y="3345235"/>
          <a:ext cx="2880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0.18182</cdr:x>
      <cdr:y>0.68451</cdr:y>
    </cdr:from>
    <cdr:to>
      <cdr:x>0.21344</cdr:x>
      <cdr:y>0.75636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xmlns="" id="{1608B905-BF1B-4291-89BE-4AF5682F6ED7}"/>
            </a:ext>
          </a:extLst>
        </cdr:cNvPr>
        <cdr:cNvSpPr txBox="1"/>
      </cdr:nvSpPr>
      <cdr:spPr>
        <a:xfrm xmlns:a="http://schemas.openxmlformats.org/drawingml/2006/main">
          <a:off x="1656184" y="4116264"/>
          <a:ext cx="288029" cy="4320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0.51812</cdr:x>
      <cdr:y>0.40062</cdr:y>
    </cdr:from>
    <cdr:to>
      <cdr:x>0.54183</cdr:x>
      <cdr:y>0.44852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xmlns="" id="{74292B03-739E-4F1A-BB04-D2411478D04F}"/>
            </a:ext>
          </a:extLst>
        </cdr:cNvPr>
        <cdr:cNvSpPr txBox="1"/>
      </cdr:nvSpPr>
      <cdr:spPr>
        <a:xfrm xmlns:a="http://schemas.openxmlformats.org/drawingml/2006/main">
          <a:off x="4719560" y="2409131"/>
          <a:ext cx="2160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0.77898</cdr:x>
      <cdr:y>0.24496</cdr:y>
    </cdr:from>
    <cdr:to>
      <cdr:x>0.85803</cdr:x>
      <cdr:y>0.3168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xmlns="" id="{F8259B07-4F41-41EA-8764-24E6B9D57F02}"/>
            </a:ext>
          </a:extLst>
        </cdr:cNvPr>
        <cdr:cNvSpPr txBox="1"/>
      </cdr:nvSpPr>
      <cdr:spPr>
        <a:xfrm xmlns:a="http://schemas.openxmlformats.org/drawingml/2006/main">
          <a:off x="7095824" y="1473027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0.45488</cdr:x>
      <cdr:y>0.30483</cdr:y>
    </cdr:from>
    <cdr:to>
      <cdr:x>0.4865</cdr:x>
      <cdr:y>0.37667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4AA5A176-B50E-4B36-B527-6A622EF45941}"/>
            </a:ext>
          </a:extLst>
        </cdr:cNvPr>
        <cdr:cNvSpPr txBox="1"/>
      </cdr:nvSpPr>
      <cdr:spPr>
        <a:xfrm xmlns:a="http://schemas.openxmlformats.org/drawingml/2006/main">
          <a:off x="4143496" y="1833067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0.45774</cdr:x>
      <cdr:y>0.3557</cdr:y>
    </cdr:from>
    <cdr:to>
      <cdr:x>0.51307</cdr:x>
      <cdr:y>0.42754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B7E59C83-6AAB-40C0-A975-C17FD8927427}"/>
            </a:ext>
          </a:extLst>
        </cdr:cNvPr>
        <cdr:cNvSpPr txBox="1"/>
      </cdr:nvSpPr>
      <cdr:spPr>
        <a:xfrm xmlns:a="http://schemas.openxmlformats.org/drawingml/2006/main">
          <a:off x="4169630" y="2139008"/>
          <a:ext cx="504005" cy="432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0.62088</cdr:x>
      <cdr:y>0.77183</cdr:y>
    </cdr:from>
    <cdr:to>
      <cdr:x>0.69167</cdr:x>
      <cdr:y>0.84368</cdr:y>
    </cdr:to>
    <cdr:sp macro="" textlink="">
      <cdr:nvSpPr>
        <cdr:cNvPr id="13" name="TextBox 12">
          <a:extLst xmlns:a="http://schemas.openxmlformats.org/drawingml/2006/main">
            <a:ext uri="{FF2B5EF4-FFF2-40B4-BE49-F238E27FC236}">
              <a16:creationId xmlns:a16="http://schemas.microsoft.com/office/drawing/2014/main" xmlns="" id="{8E0024BE-7635-4B80-9992-AEC166176E1C}"/>
            </a:ext>
          </a:extLst>
        </cdr:cNvPr>
        <cdr:cNvSpPr txBox="1"/>
      </cdr:nvSpPr>
      <cdr:spPr>
        <a:xfrm xmlns:a="http://schemas.openxmlformats.org/drawingml/2006/main">
          <a:off x="5655664" y="4641379"/>
          <a:ext cx="64481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  </a:t>
          </a:r>
        </a:p>
      </cdr:txBody>
    </cdr:sp>
  </cdr:relSizeAnchor>
  <cdr:relSizeAnchor xmlns:cdr="http://schemas.openxmlformats.org/drawingml/2006/chartDrawing">
    <cdr:from>
      <cdr:x>0.11858</cdr:x>
      <cdr:y>0.69099</cdr:y>
    </cdr:from>
    <cdr:to>
      <cdr:x>0.1581</cdr:x>
      <cdr:y>0.73889</cdr:y>
    </cdr:to>
    <cdr:sp macro="" textlink="">
      <cdr:nvSpPr>
        <cdr:cNvPr id="14" name="TextBox 13">
          <a:extLst xmlns:a="http://schemas.openxmlformats.org/drawingml/2006/main">
            <a:ext uri="{FF2B5EF4-FFF2-40B4-BE49-F238E27FC236}">
              <a16:creationId xmlns:a16="http://schemas.microsoft.com/office/drawing/2014/main" xmlns="" id="{77F43BB5-F02B-4652-B4BB-C98AF3BCC3D0}"/>
            </a:ext>
          </a:extLst>
        </cdr:cNvPr>
        <cdr:cNvSpPr txBox="1"/>
      </cdr:nvSpPr>
      <cdr:spPr>
        <a:xfrm xmlns:a="http://schemas.openxmlformats.org/drawingml/2006/main">
          <a:off x="1080120" y="4155232"/>
          <a:ext cx="3600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0.0783</cdr:x>
      <cdr:y>0.63112</cdr:y>
    </cdr:from>
    <cdr:to>
      <cdr:x>0.12573</cdr:x>
      <cdr:y>0.71494</cdr:y>
    </cdr:to>
    <cdr:sp macro="" textlink="">
      <cdr:nvSpPr>
        <cdr:cNvPr id="15" name="TextBox 14">
          <a:extLst xmlns:a="http://schemas.openxmlformats.org/drawingml/2006/main">
            <a:ext uri="{FF2B5EF4-FFF2-40B4-BE49-F238E27FC236}">
              <a16:creationId xmlns:a16="http://schemas.microsoft.com/office/drawing/2014/main" xmlns="" id="{2AF4905B-6661-4258-82CC-BE46CF103E0A}"/>
            </a:ext>
          </a:extLst>
        </cdr:cNvPr>
        <cdr:cNvSpPr txBox="1"/>
      </cdr:nvSpPr>
      <cdr:spPr>
        <a:xfrm xmlns:a="http://schemas.openxmlformats.org/drawingml/2006/main">
          <a:off x="713246" y="3795192"/>
          <a:ext cx="43204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0.3557</cdr:y>
    </cdr:from>
    <cdr:to>
      <cdr:x>0.03087</cdr:x>
      <cdr:y>0.41558</cdr:y>
    </cdr:to>
    <cdr:sp macro="" textlink="">
      <cdr:nvSpPr>
        <cdr:cNvPr id="16" name="TextBox 15">
          <a:extLst xmlns:a="http://schemas.openxmlformats.org/drawingml/2006/main">
            <a:ext uri="{FF2B5EF4-FFF2-40B4-BE49-F238E27FC236}">
              <a16:creationId xmlns:a16="http://schemas.microsoft.com/office/drawing/2014/main" xmlns="" id="{9C4C5B32-1DA6-4F08-8280-67C1685BF309}"/>
            </a:ext>
          </a:extLst>
        </cdr:cNvPr>
        <cdr:cNvSpPr txBox="1"/>
      </cdr:nvSpPr>
      <cdr:spPr>
        <a:xfrm xmlns:a="http://schemas.openxmlformats.org/drawingml/2006/main">
          <a:off x="0" y="2139008"/>
          <a:ext cx="28119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0.45714</cdr:x>
      <cdr:y>0.02083</cdr:y>
    </cdr:from>
    <cdr:to>
      <cdr:x>0.63855</cdr:x>
      <cdr:y>0.28539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2304256" y="720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0.36439</cdr:x>
      <cdr:y>0.27083</cdr:y>
    </cdr:from>
    <cdr:to>
      <cdr:x>0.49296</cdr:x>
      <cdr:y>0.33333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1836712" y="936104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275,02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0.20724</cdr:x>
      <cdr:y>0.1875</cdr:y>
    </cdr:from>
    <cdr:to>
      <cdr:x>0.32153</cdr:x>
      <cdr:y>0.25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1044624" y="64807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38,91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0.07867</cdr:x>
      <cdr:y>0.27083</cdr:y>
    </cdr:from>
    <cdr:to>
      <cdr:x>0.17867</cdr:x>
      <cdr:y>0.33333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396552" y="93610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45,7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0.02153</cdr:x>
      <cdr:y>0.72917</cdr:y>
    </cdr:from>
    <cdr:to>
      <cdr:x>0.1501</cdr:x>
      <cdr:y>0.8125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108520" y="2520280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260,3</a:t>
          </a:r>
          <a:endParaRPr lang="ru-RU" sz="12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0.32153</cdr:x>
      <cdr:y>0.79167</cdr:y>
    </cdr:from>
    <cdr:to>
      <cdr:x>0.43582</cdr:x>
      <cdr:y>0.875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1620688" y="2736304"/>
          <a:ext cx="57606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49,4</a:t>
          </a:r>
          <a:endParaRPr lang="ru-RU" sz="1200" b="1" dirty="0">
            <a:solidFill>
              <a:srgbClr val="C00000"/>
            </a:solidFill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0.14712</cdr:x>
      <cdr:y>0.05076</cdr:y>
    </cdr:from>
    <cdr:to>
      <cdr:x>0.9444</cdr:x>
      <cdr:y>0.18717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1143127" y="171791"/>
          <a:ext cx="6194888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>
              <a:solidFill>
                <a:srgbClr val="C00000"/>
              </a:solidFill>
            </a:rPr>
            <a:t>По состоянию на 01 января </a:t>
          </a:r>
          <a:r>
            <a:rPr lang="ru-RU" sz="1200" b="1" dirty="0" smtClean="0">
              <a:solidFill>
                <a:srgbClr val="C00000"/>
              </a:solidFill>
            </a:rPr>
            <a:t>2026 года </a:t>
          </a:r>
          <a:r>
            <a:rPr lang="ru-RU" sz="1200" b="1" dirty="0">
              <a:solidFill>
                <a:srgbClr val="C00000"/>
              </a:solidFill>
            </a:rPr>
            <a:t>на учете в качестве нуждающихся в жилых помещениях </a:t>
          </a:r>
          <a:r>
            <a:rPr lang="ru-RU" sz="1200" b="1" dirty="0" smtClean="0">
              <a:solidFill>
                <a:srgbClr val="C00000"/>
              </a:solidFill>
            </a:rPr>
            <a:t>состояло  195 </a:t>
          </a:r>
          <a:r>
            <a:rPr lang="ru-RU" sz="1200" b="1" dirty="0">
              <a:solidFill>
                <a:srgbClr val="C00000"/>
              </a:solidFill>
            </a:rPr>
            <a:t>семей</a:t>
          </a:r>
        </a:p>
      </cdr:txBody>
    </cdr:sp>
  </cdr:relSizeAnchor>
  <cdr:relSizeAnchor xmlns:cdr="http://schemas.openxmlformats.org/drawingml/2006/chartDrawing">
    <cdr:from>
      <cdr:x>0.25385</cdr:x>
      <cdr:y>0.09504</cdr:y>
    </cdr:from>
    <cdr:to>
      <cdr:x>0.28547</cdr:x>
      <cdr:y>0.15491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12333" y="571500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0.54183</cdr:x>
      <cdr:y>0.20903</cdr:y>
    </cdr:from>
    <cdr:to>
      <cdr:x>0.60507</cdr:x>
      <cdr:y>0.28707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935584" y="1257003"/>
          <a:ext cx="576058" cy="4692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  <a:p xmlns:a="http://schemas.openxmlformats.org/drawingml/2006/main">
          <a:endParaRPr lang="ru-RU" sz="20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0.43907</cdr:x>
      <cdr:y>0.55629</cdr:y>
    </cdr:from>
    <cdr:to>
      <cdr:x>0.47069</cdr:x>
      <cdr:y>0.61616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0D78215A-9A10-4F24-8E0F-9132EF443D02}"/>
            </a:ext>
          </a:extLst>
        </cdr:cNvPr>
        <cdr:cNvSpPr txBox="1"/>
      </cdr:nvSpPr>
      <cdr:spPr>
        <a:xfrm xmlns:a="http://schemas.openxmlformats.org/drawingml/2006/main">
          <a:off x="3999480" y="3345235"/>
          <a:ext cx="2880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0.18182</cdr:x>
      <cdr:y>0.68451</cdr:y>
    </cdr:from>
    <cdr:to>
      <cdr:x>0.21344</cdr:x>
      <cdr:y>0.75636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:a16="http://schemas.microsoft.com/office/drawing/2014/main" xmlns="" id="{1608B905-BF1B-4291-89BE-4AF5682F6ED7}"/>
            </a:ext>
          </a:extLst>
        </cdr:cNvPr>
        <cdr:cNvSpPr txBox="1"/>
      </cdr:nvSpPr>
      <cdr:spPr>
        <a:xfrm xmlns:a="http://schemas.openxmlformats.org/drawingml/2006/main">
          <a:off x="1656184" y="4116264"/>
          <a:ext cx="288029" cy="4320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0.51812</cdr:x>
      <cdr:y>0.40062</cdr:y>
    </cdr:from>
    <cdr:to>
      <cdr:x>0.54183</cdr:x>
      <cdr:y>0.44852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:a16="http://schemas.microsoft.com/office/drawing/2014/main" xmlns="" id="{74292B03-739E-4F1A-BB04-D2411478D04F}"/>
            </a:ext>
          </a:extLst>
        </cdr:cNvPr>
        <cdr:cNvSpPr txBox="1"/>
      </cdr:nvSpPr>
      <cdr:spPr>
        <a:xfrm xmlns:a="http://schemas.openxmlformats.org/drawingml/2006/main">
          <a:off x="4719560" y="2409131"/>
          <a:ext cx="2160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0.77898</cdr:x>
      <cdr:y>0.24496</cdr:y>
    </cdr:from>
    <cdr:to>
      <cdr:x>0.85803</cdr:x>
      <cdr:y>0.3168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xmlns="" id="{F8259B07-4F41-41EA-8764-24E6B9D57F02}"/>
            </a:ext>
          </a:extLst>
        </cdr:cNvPr>
        <cdr:cNvSpPr txBox="1"/>
      </cdr:nvSpPr>
      <cdr:spPr>
        <a:xfrm xmlns:a="http://schemas.openxmlformats.org/drawingml/2006/main">
          <a:off x="7095824" y="1473027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0.45488</cdr:x>
      <cdr:y>0.30483</cdr:y>
    </cdr:from>
    <cdr:to>
      <cdr:x>0.4865</cdr:x>
      <cdr:y>0.37667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4AA5A176-B50E-4B36-B527-6A622EF45941}"/>
            </a:ext>
          </a:extLst>
        </cdr:cNvPr>
        <cdr:cNvSpPr txBox="1"/>
      </cdr:nvSpPr>
      <cdr:spPr>
        <a:xfrm xmlns:a="http://schemas.openxmlformats.org/drawingml/2006/main">
          <a:off x="4143496" y="1833067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20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0.45774</cdr:x>
      <cdr:y>0.3557</cdr:y>
    </cdr:from>
    <cdr:to>
      <cdr:x>0.51307</cdr:x>
      <cdr:y>0.42754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B7E59C83-6AAB-40C0-A975-C17FD8927427}"/>
            </a:ext>
          </a:extLst>
        </cdr:cNvPr>
        <cdr:cNvSpPr txBox="1"/>
      </cdr:nvSpPr>
      <cdr:spPr>
        <a:xfrm xmlns:a="http://schemas.openxmlformats.org/drawingml/2006/main">
          <a:off x="4169630" y="2139008"/>
          <a:ext cx="504005" cy="4320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600" b="1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0.62088</cdr:x>
      <cdr:y>0.77183</cdr:y>
    </cdr:from>
    <cdr:to>
      <cdr:x>0.69167</cdr:x>
      <cdr:y>0.84368</cdr:y>
    </cdr:to>
    <cdr:sp macro="" textlink="">
      <cdr:nvSpPr>
        <cdr:cNvPr id="13" name="TextBox 12">
          <a:extLst xmlns:a="http://schemas.openxmlformats.org/drawingml/2006/main">
            <a:ext uri="{FF2B5EF4-FFF2-40B4-BE49-F238E27FC236}">
              <a16:creationId xmlns:a16="http://schemas.microsoft.com/office/drawing/2014/main" xmlns="" id="{8E0024BE-7635-4B80-9992-AEC166176E1C}"/>
            </a:ext>
          </a:extLst>
        </cdr:cNvPr>
        <cdr:cNvSpPr txBox="1"/>
      </cdr:nvSpPr>
      <cdr:spPr>
        <a:xfrm xmlns:a="http://schemas.openxmlformats.org/drawingml/2006/main">
          <a:off x="5655664" y="4641379"/>
          <a:ext cx="64481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  </a:t>
          </a:r>
        </a:p>
      </cdr:txBody>
    </cdr:sp>
  </cdr:relSizeAnchor>
  <cdr:relSizeAnchor xmlns:cdr="http://schemas.openxmlformats.org/drawingml/2006/chartDrawing">
    <cdr:from>
      <cdr:x>0.11858</cdr:x>
      <cdr:y>0.69099</cdr:y>
    </cdr:from>
    <cdr:to>
      <cdr:x>0.1581</cdr:x>
      <cdr:y>0.73889</cdr:y>
    </cdr:to>
    <cdr:sp macro="" textlink="">
      <cdr:nvSpPr>
        <cdr:cNvPr id="14" name="TextBox 13">
          <a:extLst xmlns:a="http://schemas.openxmlformats.org/drawingml/2006/main">
            <a:ext uri="{FF2B5EF4-FFF2-40B4-BE49-F238E27FC236}">
              <a16:creationId xmlns:a16="http://schemas.microsoft.com/office/drawing/2014/main" xmlns="" id="{77F43BB5-F02B-4652-B4BB-C98AF3BCC3D0}"/>
            </a:ext>
          </a:extLst>
        </cdr:cNvPr>
        <cdr:cNvSpPr txBox="1"/>
      </cdr:nvSpPr>
      <cdr:spPr>
        <a:xfrm xmlns:a="http://schemas.openxmlformats.org/drawingml/2006/main">
          <a:off x="1080120" y="4155232"/>
          <a:ext cx="3600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0.0783</cdr:x>
      <cdr:y>0.63112</cdr:y>
    </cdr:from>
    <cdr:to>
      <cdr:x>0.12573</cdr:x>
      <cdr:y>0.71494</cdr:y>
    </cdr:to>
    <cdr:sp macro="" textlink="">
      <cdr:nvSpPr>
        <cdr:cNvPr id="15" name="TextBox 14">
          <a:extLst xmlns:a="http://schemas.openxmlformats.org/drawingml/2006/main">
            <a:ext uri="{FF2B5EF4-FFF2-40B4-BE49-F238E27FC236}">
              <a16:creationId xmlns:a16="http://schemas.microsoft.com/office/drawing/2014/main" xmlns="" id="{2AF4905B-6661-4258-82CC-BE46CF103E0A}"/>
            </a:ext>
          </a:extLst>
        </cdr:cNvPr>
        <cdr:cNvSpPr txBox="1"/>
      </cdr:nvSpPr>
      <cdr:spPr>
        <a:xfrm xmlns:a="http://schemas.openxmlformats.org/drawingml/2006/main">
          <a:off x="713246" y="3795192"/>
          <a:ext cx="43204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0.3557</cdr:y>
    </cdr:from>
    <cdr:to>
      <cdr:x>0.03087</cdr:x>
      <cdr:y>0.41558</cdr:y>
    </cdr:to>
    <cdr:sp macro="" textlink="">
      <cdr:nvSpPr>
        <cdr:cNvPr id="16" name="TextBox 15">
          <a:extLst xmlns:a="http://schemas.openxmlformats.org/drawingml/2006/main">
            <a:ext uri="{FF2B5EF4-FFF2-40B4-BE49-F238E27FC236}">
              <a16:creationId xmlns:a16="http://schemas.microsoft.com/office/drawing/2014/main" xmlns="" id="{9C4C5B32-1DA6-4F08-8280-67C1685BF309}"/>
            </a:ext>
          </a:extLst>
        </cdr:cNvPr>
        <cdr:cNvSpPr txBox="1"/>
      </cdr:nvSpPr>
      <cdr:spPr>
        <a:xfrm xmlns:a="http://schemas.openxmlformats.org/drawingml/2006/main">
          <a:off x="0" y="2139008"/>
          <a:ext cx="28119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0.17391</cdr:x>
      <cdr:y>0.07185</cdr:y>
    </cdr:from>
    <cdr:to>
      <cdr:x>0.89689</cdr:x>
      <cdr:y>0.11535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1584176" y="432048"/>
          <a:ext cx="6585696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C00000"/>
              </a:solidFill>
              <a:effectLst/>
              <a:latin typeface="Arial"/>
              <a:cs typeface="Arial"/>
            </a:rPr>
            <a:t>Предоставление    жилых </a:t>
          </a:r>
          <a:r>
            <a:rPr lang="ru-RU" b="1" kern="10" cap="all" dirty="0">
              <a:ln w="0"/>
              <a:solidFill>
                <a:srgbClr val="C00000"/>
              </a:solidFill>
              <a:effectLst/>
              <a:latin typeface="Arial"/>
              <a:cs typeface="Arial"/>
            </a:rPr>
            <a:t>помещений и </a:t>
          </a:r>
          <a:r>
            <a:rPr lang="ru-RU" b="1" kern="10" cap="all" dirty="0" smtClean="0">
              <a:ln w="0"/>
              <a:solidFill>
                <a:srgbClr val="C00000"/>
              </a:solidFill>
              <a:effectLst/>
              <a:latin typeface="Arial"/>
              <a:cs typeface="Arial"/>
            </a:rPr>
            <a:t>социальных выплат  </a:t>
          </a:r>
          <a:r>
            <a:rPr lang="ru-RU" b="1" kern="10" cap="all" dirty="0">
              <a:ln w="0"/>
              <a:solidFill>
                <a:srgbClr val="C00000"/>
              </a:solidFill>
              <a:effectLst/>
              <a:latin typeface="Arial"/>
              <a:cs typeface="Arial"/>
            </a:rPr>
            <a:t>в 2025 году</a:t>
          </a:r>
        </a:p>
      </cdr:txBody>
    </cdr:sp>
  </cdr:relSizeAnchor>
  <cdr:relSizeAnchor xmlns:cdr="http://schemas.openxmlformats.org/drawingml/2006/chartDrawing">
    <cdr:from>
      <cdr:x>0.25385</cdr:x>
      <cdr:y>0.09504</cdr:y>
    </cdr:from>
    <cdr:to>
      <cdr:x>0.28547</cdr:x>
      <cdr:y>0.15491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12333" y="571500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0.15409</cdr:x>
      <cdr:y>0.14239</cdr:y>
    </cdr:from>
    <cdr:to>
      <cdr:x>0.18571</cdr:x>
      <cdr:y>0.19029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03648" y="856258"/>
          <a:ext cx="28803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0.51773</cdr:x>
      <cdr:y>0.17831</cdr:y>
    </cdr:from>
    <cdr:to>
      <cdr:x>0.58097</cdr:x>
      <cdr:y>0.25635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716016" y="1072282"/>
          <a:ext cx="576058" cy="4692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5</a:t>
          </a:r>
        </a:p>
        <a:p xmlns:a="http://schemas.openxmlformats.org/drawingml/2006/main">
          <a:endParaRPr lang="ru-RU" sz="20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0.43868</cdr:x>
      <cdr:y>0.59742</cdr:y>
    </cdr:from>
    <cdr:to>
      <cdr:x>0.4703</cdr:x>
      <cdr:y>0.65729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0D78215A-9A10-4F24-8E0F-9132EF443D02}"/>
            </a:ext>
          </a:extLst>
        </cdr:cNvPr>
        <cdr:cNvSpPr txBox="1"/>
      </cdr:nvSpPr>
      <cdr:spPr>
        <a:xfrm xmlns:a="http://schemas.openxmlformats.org/drawingml/2006/main">
          <a:off x="3995936" y="3592562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4</a:t>
          </a:r>
        </a:p>
      </cdr:txBody>
    </cdr:sp>
  </cdr:relSizeAnchor>
  <cdr:relSizeAnchor xmlns:cdr="http://schemas.openxmlformats.org/drawingml/2006/chartDrawing">
    <cdr:from>
      <cdr:x>0.43907</cdr:x>
      <cdr:y>0.42457</cdr:y>
    </cdr:from>
    <cdr:to>
      <cdr:x>0.47069</cdr:x>
      <cdr:y>0.49642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="" xmlns:a16="http://schemas.microsoft.com/office/drawing/2014/main" id="{1608B905-BF1B-4291-89BE-4AF5682F6ED7}"/>
            </a:ext>
          </a:extLst>
        </cdr:cNvPr>
        <cdr:cNvSpPr txBox="1"/>
      </cdr:nvSpPr>
      <cdr:spPr>
        <a:xfrm xmlns:a="http://schemas.openxmlformats.org/drawingml/2006/main">
          <a:off x="3999480" y="2553147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rgbClr val="FF000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0.51812</cdr:x>
      <cdr:y>0.40062</cdr:y>
    </cdr:from>
    <cdr:to>
      <cdr:x>0.54183</cdr:x>
      <cdr:y>0.44852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="" xmlns:a16="http://schemas.microsoft.com/office/drawing/2014/main" id="{74292B03-739E-4F1A-BB04-D2411478D04F}"/>
            </a:ext>
          </a:extLst>
        </cdr:cNvPr>
        <cdr:cNvSpPr txBox="1"/>
      </cdr:nvSpPr>
      <cdr:spPr>
        <a:xfrm xmlns:a="http://schemas.openxmlformats.org/drawingml/2006/main">
          <a:off x="4719560" y="2409131"/>
          <a:ext cx="2160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0.77898</cdr:x>
      <cdr:y>0.24496</cdr:y>
    </cdr:from>
    <cdr:to>
      <cdr:x>0.85803</cdr:x>
      <cdr:y>0.3168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="" xmlns:a16="http://schemas.microsoft.com/office/drawing/2014/main" id="{F8259B07-4F41-41EA-8764-24E6B9D57F02}"/>
            </a:ext>
          </a:extLst>
        </cdr:cNvPr>
        <cdr:cNvSpPr txBox="1"/>
      </cdr:nvSpPr>
      <cdr:spPr>
        <a:xfrm xmlns:a="http://schemas.openxmlformats.org/drawingml/2006/main">
          <a:off x="7095824" y="1473027"/>
          <a:ext cx="72008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11</a:t>
          </a:r>
        </a:p>
      </cdr:txBody>
    </cdr:sp>
  </cdr:relSizeAnchor>
  <cdr:relSizeAnchor xmlns:cdr="http://schemas.openxmlformats.org/drawingml/2006/chartDrawing">
    <cdr:from>
      <cdr:x>0.45488</cdr:x>
      <cdr:y>0.30483</cdr:y>
    </cdr:from>
    <cdr:to>
      <cdr:x>0.4865</cdr:x>
      <cdr:y>0.37667</cdr:y>
    </cdr:to>
    <cdr:sp macro="" textlink="">
      <cdr:nvSpPr>
        <cdr:cNvPr id="11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4AA5A176-B50E-4B36-B527-6A622EF45941}"/>
            </a:ext>
          </a:extLst>
        </cdr:cNvPr>
        <cdr:cNvSpPr txBox="1"/>
      </cdr:nvSpPr>
      <cdr:spPr>
        <a:xfrm xmlns:a="http://schemas.openxmlformats.org/drawingml/2006/main">
          <a:off x="4143496" y="1833067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0.44464</cdr:x>
      <cdr:y>0.37315</cdr:y>
    </cdr:from>
    <cdr:to>
      <cdr:x>0.47626</cdr:x>
      <cdr:y>0.44499</cdr:y>
    </cdr:to>
    <cdr:sp macro="" textlink="">
      <cdr:nvSpPr>
        <cdr:cNvPr id="1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B7E59C83-6AAB-40C0-A975-C17FD8927427}"/>
            </a:ext>
          </a:extLst>
        </cdr:cNvPr>
        <cdr:cNvSpPr txBox="1"/>
      </cdr:nvSpPr>
      <cdr:spPr>
        <a:xfrm xmlns:a="http://schemas.openxmlformats.org/drawingml/2006/main">
          <a:off x="4050280" y="2243907"/>
          <a:ext cx="2880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>
              <a:solidFill>
                <a:srgbClr val="FF000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0.6284</cdr:x>
      <cdr:y>0.78901</cdr:y>
    </cdr:from>
    <cdr:to>
      <cdr:x>0.69919</cdr:x>
      <cdr:y>0.86086</cdr:y>
    </cdr:to>
    <cdr:sp macro="" textlink="">
      <cdr:nvSpPr>
        <cdr:cNvPr id="13" name="TextBox 12">
          <a:extLst xmlns:a="http://schemas.openxmlformats.org/drawingml/2006/main">
            <a:ext uri="{FF2B5EF4-FFF2-40B4-BE49-F238E27FC236}">
              <a16:creationId xmlns="" xmlns:a16="http://schemas.microsoft.com/office/drawing/2014/main" id="{8E0024BE-7635-4B80-9992-AEC166176E1C}"/>
            </a:ext>
          </a:extLst>
        </cdr:cNvPr>
        <cdr:cNvSpPr txBox="1"/>
      </cdr:nvSpPr>
      <cdr:spPr>
        <a:xfrm xmlns:a="http://schemas.openxmlformats.org/drawingml/2006/main">
          <a:off x="5724128" y="4744690"/>
          <a:ext cx="644832" cy="432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FF0000"/>
              </a:solidFill>
            </a:rPr>
            <a:t>   8</a:t>
          </a: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0.52941</cdr:x>
      <cdr:y>0.44337</cdr:y>
    </cdr:from>
    <cdr:to>
      <cdr:x>0.70588</cdr:x>
      <cdr:y>0.51913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44216" y="1584176"/>
          <a:ext cx="648072" cy="2706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rgbClr val="C00000"/>
              </a:solidFill>
            </a:rPr>
            <a:t>1148,7</a:t>
          </a:r>
          <a:endParaRPr lang="ru-RU" sz="1200" b="1" dirty="0">
            <a:solidFill>
              <a:srgbClr val="C00000"/>
            </a:solidFill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0.26415</cdr:x>
      <cdr:y>0.08768</cdr:y>
    </cdr:from>
    <cdr:to>
      <cdr:x>0.43396</cdr:x>
      <cdr:y>0.16344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288032"/>
          <a:ext cx="648072" cy="2488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681,3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0.22642</cdr:x>
      <cdr:y>0.81356</cdr:y>
    </cdr:from>
    <cdr:to>
      <cdr:x>0.89442</cdr:x>
      <cdr:y>0.87877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28192" y="3456384"/>
          <a:ext cx="5098750" cy="277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002060"/>
              </a:solidFill>
            </a:rPr>
            <a:t>            2024  год                                                       2025 год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0.20492</cdr:x>
      <cdr:y>0.88737</cdr:y>
    </cdr:from>
    <cdr:to>
      <cdr:x>0.7377</cdr:x>
      <cdr:y>0.92522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00200" y="5065100"/>
          <a:ext cx="4680520" cy="2160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>
              <a:solidFill>
                <a:srgbClr val="002060"/>
              </a:solidFill>
            </a:rPr>
            <a:t>   </a:t>
          </a:r>
          <a:r>
            <a:rPr lang="ru-RU" sz="1400" b="1" dirty="0">
              <a:solidFill>
                <a:srgbClr val="C00000"/>
              </a:solidFill>
            </a:rPr>
            <a:t>105,6%      105,5%    117,2%      115,6%    121,9 %       113,9%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0.82452</cdr:x>
      <cdr:y>0.08388</cdr:y>
    </cdr:from>
    <cdr:to>
      <cdr:x>0.93928</cdr:x>
      <cdr:y>0.13434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43403" y="478791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>
            <a:solidFill>
              <a:srgbClr val="00206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0.20455</cdr:x>
      <cdr:y>0.30189</cdr:y>
    </cdr:from>
    <cdr:to>
      <cdr:x>0.32856</cdr:x>
      <cdr:y>0.37736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1152128"/>
          <a:ext cx="785814" cy="288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36462,6</a:t>
          </a:r>
        </a:p>
      </cdr:txBody>
    </cdr:sp>
  </cdr:relSizeAnchor>
  <cdr:relSizeAnchor xmlns:cdr="http://schemas.openxmlformats.org/drawingml/2006/chartDrawing">
    <cdr:from>
      <cdr:x>0.50364</cdr:x>
      <cdr:y>0.18868</cdr:y>
    </cdr:from>
    <cdr:to>
      <cdr:x>0.62864</cdr:x>
      <cdr:y>0.26415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="" xmlns:a16="http://schemas.microsoft.com/office/drawing/2014/main" id="{E4FDCE98-89B5-4AE2-A50D-17B0F07C9837}"/>
            </a:ext>
          </a:extLst>
        </cdr:cNvPr>
        <cdr:cNvSpPr txBox="1"/>
      </cdr:nvSpPr>
      <cdr:spPr>
        <a:xfrm xmlns:a="http://schemas.openxmlformats.org/drawingml/2006/main">
          <a:off x="3191429" y="720080"/>
          <a:ext cx="79208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52146,4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  <a:p xmlns:a="http://schemas.openxmlformats.org/drawingml/2006/main">
          <a:endParaRPr lang="ru-RU" sz="1100" b="1" dirty="0">
            <a:solidFill>
              <a:srgbClr val="FF00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0.06544</cdr:x>
      <cdr:y>0.05129</cdr:y>
    </cdr:from>
    <cdr:to>
      <cdr:x>0.52415</cdr:x>
      <cdr:y>0.12606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="" xmlns:a16="http://schemas.microsoft.com/office/drawing/2014/main" id="{3F85AB11-F4AE-4A96-9839-7968A7B6C84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39552" y="190759"/>
          <a:ext cx="3781792" cy="27808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0.56961</cdr:x>
      <cdr:y>0.03342</cdr:y>
    </cdr:from>
    <cdr:to>
      <cdr:x>0.97945</cdr:x>
      <cdr:y>0.18481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004048" y="190759"/>
          <a:ext cx="3600434" cy="864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Численность зарегистрированных граждан (город ), чел</a:t>
          </a:r>
          <a:r>
            <a:rPr lang="ru-RU" sz="1600" dirty="0">
              <a:solidFill>
                <a:srgbClr val="002060"/>
              </a:solidFill>
            </a:rPr>
            <a:t>.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0.22</cdr:x>
      <cdr:y>0.20833</cdr:y>
    </cdr:from>
    <cdr:to>
      <cdr:x>0.36893</cdr:x>
      <cdr:y>0.29167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0"/>
          <a:ext cx="536208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0.60606</cdr:x>
      <cdr:y>0.45161</cdr:y>
    </cdr:from>
    <cdr:to>
      <cdr:x>0.77627</cdr:x>
      <cdr:y>0.53494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880320" y="2016224"/>
          <a:ext cx="808928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0.89362</cdr:x>
      <cdr:y>0.14583</cdr:y>
    </cdr:from>
    <cdr:to>
      <cdr:x>1</cdr:x>
      <cdr:y>0.29167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504056"/>
          <a:ext cx="3600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</cdr:x>
      <cdr:y>0.0625</cdr:y>
    </cdr:from>
    <cdr:to>
      <cdr:x>0.47021</cdr:x>
      <cdr:y>0.14584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80120" y="216024"/>
          <a:ext cx="612824" cy="288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0.24242</cdr:x>
      <cdr:y>0</cdr:y>
    </cdr:from>
    <cdr:to>
      <cdr:x>0.40242</cdr:x>
      <cdr:y>0.10416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52128" y="0"/>
          <a:ext cx="760405" cy="46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1,78</a:t>
          </a:r>
        </a:p>
      </cdr:txBody>
    </cdr:sp>
  </cdr:relSizeAnchor>
  <cdr:relSizeAnchor xmlns:cdr="http://schemas.openxmlformats.org/drawingml/2006/chartDrawing">
    <cdr:from>
      <cdr:x>0.36364</cdr:x>
      <cdr:y>0.43548</cdr:y>
    </cdr:from>
    <cdr:to>
      <cdr:x>0.52364</cdr:x>
      <cdr:y>0.51882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728192" y="1944216"/>
          <a:ext cx="760404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0,65</a:t>
          </a:r>
        </a:p>
      </cdr:txBody>
    </cdr:sp>
  </cdr:relSizeAnchor>
  <cdr:relSizeAnchor xmlns:cdr="http://schemas.openxmlformats.org/drawingml/2006/chartDrawing">
    <cdr:from>
      <cdr:x>0.57576</cdr:x>
      <cdr:y>0.56281</cdr:y>
    </cdr:from>
    <cdr:to>
      <cdr:x>0.69697</cdr:x>
      <cdr:y>0.64345</cdr:y>
    </cdr:to>
    <cdr:sp macro="" textlink="">
      <cdr:nvSpPr>
        <cdr:cNvPr id="9" name="TextBox 8">
          <a:extLst xmlns:a="http://schemas.openxmlformats.org/drawingml/2006/main">
            <a:ext uri="{FF2B5EF4-FFF2-40B4-BE49-F238E27FC236}">
              <a16:creationId xmlns="" xmlns:a16="http://schemas.microsoft.com/office/drawing/2014/main" id="{5BB63BD6-27F2-45F1-A968-83C84FC82917}"/>
            </a:ext>
          </a:extLst>
        </cdr:cNvPr>
        <cdr:cNvSpPr txBox="1"/>
      </cdr:nvSpPr>
      <cdr:spPr>
        <a:xfrm xmlns:a="http://schemas.openxmlformats.org/drawingml/2006/main">
          <a:off x="2736304" y="2512653"/>
          <a:ext cx="576054" cy="360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0,38</a:t>
          </a:r>
        </a:p>
      </cdr:txBody>
    </cdr:sp>
  </cdr:relSizeAnchor>
  <cdr:relSizeAnchor xmlns:cdr="http://schemas.openxmlformats.org/drawingml/2006/chartDrawing">
    <cdr:from>
      <cdr:x>0.4697</cdr:x>
      <cdr:y>0.41935</cdr:y>
    </cdr:from>
    <cdr:to>
      <cdr:x>0.63991</cdr:x>
      <cdr:y>0.50268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232248" y="1872208"/>
          <a:ext cx="808927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0,71</a:t>
          </a:r>
        </a:p>
        <a:p xmlns:a="http://schemas.openxmlformats.org/drawingml/2006/main"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0.81818</cdr:x>
      <cdr:y>0.43548</cdr:y>
    </cdr:from>
    <cdr:to>
      <cdr:x>0.93483</cdr:x>
      <cdr:y>0.51613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888432" y="1944216"/>
          <a:ext cx="55436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0.69697</cdr:x>
      <cdr:y>0.64658</cdr:y>
    </cdr:from>
    <cdr:to>
      <cdr:x>0.80303</cdr:x>
      <cdr:y>0.7111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312368" y="2886649"/>
          <a:ext cx="504053" cy="288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C00000"/>
              </a:solidFill>
            </a:rPr>
            <a:t>0,19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0.82153</cdr:x>
      <cdr:y>0.70968</cdr:y>
    </cdr:from>
    <cdr:to>
      <cdr:x>0.93133</cdr:x>
      <cdr:y>0.7731</cdr:y>
    </cdr:to>
    <cdr:sp macro="" textlink="">
      <cdr:nvSpPr>
        <cdr:cNvPr id="8" name="TextBox 7">
          <a:extLst xmlns:a="http://schemas.openxmlformats.org/drawingml/2006/main">
            <a:ext uri="{FF2B5EF4-FFF2-40B4-BE49-F238E27FC236}">
              <a16:creationId xmlns="" xmlns:a16="http://schemas.microsoft.com/office/drawing/2014/main" id="{10CFD9D0-FF7D-45A5-8FD0-500ABDF0CD81}"/>
            </a:ext>
          </a:extLst>
        </cdr:cNvPr>
        <cdr:cNvSpPr txBox="1"/>
      </cdr:nvSpPr>
      <cdr:spPr>
        <a:xfrm xmlns:a="http://schemas.openxmlformats.org/drawingml/2006/main">
          <a:off x="3904366" y="3168352"/>
          <a:ext cx="521804" cy="2831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rgbClr val="FF0000"/>
              </a:solidFill>
            </a:rPr>
            <a:t>0,09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0.30208</cdr:x>
      <cdr:y>0.39412</cdr:y>
    </cdr:from>
    <cdr:to>
      <cdr:x>0.39824</cdr:x>
      <cdr:y>0.46988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88232" y="1578467"/>
          <a:ext cx="664732" cy="3034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rgbClr val="C00000"/>
              </a:solidFill>
            </a:rPr>
            <a:t>880,3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0.44048</cdr:x>
      <cdr:y>0.73234</cdr:y>
    </cdr:from>
    <cdr:to>
      <cdr:x>1</cdr:x>
      <cdr:y>0.84219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96544" y="2880320"/>
          <a:ext cx="338437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0.20652</cdr:x>
      <cdr:y>0.82609</cdr:y>
    </cdr:from>
    <cdr:to>
      <cdr:x>0.76923</cdr:x>
      <cdr:y>0.89235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546607" y="2736304"/>
          <a:ext cx="4214033" cy="219475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0.83654</cdr:x>
      <cdr:y>0.82609</cdr:y>
    </cdr:from>
    <cdr:to>
      <cdr:x>0.90385</cdr:x>
      <cdr:y>0.8913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264696" y="273630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002060"/>
              </a:solidFill>
            </a:rPr>
            <a:t>2025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11371CE9-0601-456D-8F5D-A69CCE630A60}" type="datetimeFigureOut">
              <a:rPr lang="ru-RU" smtClean="0"/>
              <a:pPr/>
              <a:t>16.04.2026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29867623-A041-40EB-A880-60073C159D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017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5" y="0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/>
          <a:lstStyle>
            <a:lvl1pPr algn="r">
              <a:defRPr sz="1200"/>
            </a:lvl1pPr>
          </a:lstStyle>
          <a:p>
            <a:fld id="{9523DC7E-5132-4776-B9B0-2B7FE310F3A9}" type="datetimeFigureOut">
              <a:rPr lang="ru-RU" smtClean="0"/>
              <a:pPr/>
              <a:t>16.04.2026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40088" y="509588"/>
            <a:ext cx="3392487" cy="254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2" tIns="45551" rIns="91102" bIns="455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7" y="3225880"/>
            <a:ext cx="7898130" cy="3056096"/>
          </a:xfrm>
          <a:prstGeom prst="rect">
            <a:avLst/>
          </a:prstGeom>
        </p:spPr>
        <p:txBody>
          <a:bodyPr vert="horz" lIns="91102" tIns="45551" rIns="91102" bIns="4555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5" y="6450581"/>
            <a:ext cx="4278154" cy="339566"/>
          </a:xfrm>
          <a:prstGeom prst="rect">
            <a:avLst/>
          </a:prstGeom>
        </p:spPr>
        <p:txBody>
          <a:bodyPr vert="horz" lIns="91102" tIns="45551" rIns="91102" bIns="45551" rtlCol="0" anchor="b"/>
          <a:lstStyle>
            <a:lvl1pPr algn="r">
              <a:defRPr sz="1200"/>
            </a:lvl1pPr>
          </a:lstStyle>
          <a:p>
            <a:fld id="{B28DBA3E-5DA5-4558-A57B-34017B604B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091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</p:spPr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6628" cy="305462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spc="-1" dirty="0">
              <a:latin typeface="Arial"/>
            </a:endParaRPr>
          </a:p>
        </p:txBody>
      </p:sp>
      <p:sp>
        <p:nvSpPr>
          <p:cNvPr id="203" name="TextShape 3"/>
          <p:cNvSpPr txBox="1"/>
          <p:nvPr/>
        </p:nvSpPr>
        <p:spPr>
          <a:xfrm>
            <a:off x="5592266" y="6450569"/>
            <a:ext cx="4276818" cy="33808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tabLst>
                <a:tab pos="0" algn="l"/>
              </a:tabLst>
            </a:pPr>
            <a:fld id="{E75C36B2-9196-45E7-AE7D-BAEAA8AB4E24}" type="slidenum">
              <a:rPr lang="ru-RU" sz="1200" spc="-1">
                <a:solidFill>
                  <a:srgbClr val="000000"/>
                </a:solidFill>
                <a:latin typeface="Arial"/>
              </a:rPr>
              <a:pPr algn="r">
                <a:tabLst>
                  <a:tab pos="0" algn="l"/>
                </a:tabLst>
              </a:pPr>
              <a:t>51</a:t>
            </a:fld>
            <a:endParaRPr lang="ru-RU" sz="1200" spc="-1" dirty="0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9739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95156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240088" y="509588"/>
            <a:ext cx="3390900" cy="2544762"/>
          </a:xfrm>
          <a:prstGeom prst="rect">
            <a:avLst/>
          </a:prstGeom>
        </p:spPr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987123" y="3225824"/>
            <a:ext cx="7895912" cy="305390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spc="-1" dirty="0">
              <a:latin typeface="Arial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5592266" y="6450568"/>
            <a:ext cx="4276102" cy="3373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tabLst>
                <a:tab pos="0" algn="l"/>
              </a:tabLst>
            </a:pPr>
            <a:fld id="{8E8EDF99-95BB-418D-9FC0-DCDBBDBE2C66}" type="slidenum">
              <a:rPr lang="ru-RU" sz="1200" spc="-1">
                <a:solidFill>
                  <a:srgbClr val="000000"/>
                </a:solidFill>
                <a:latin typeface="Arial"/>
              </a:rPr>
              <a:pPr algn="r">
                <a:tabLst>
                  <a:tab pos="0" algn="l"/>
                </a:tabLst>
              </a:pPr>
              <a:t>46</a:t>
            </a:fld>
            <a:endParaRPr lang="ru-RU" sz="1200" spc="-1" dirty="0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090613" y="812800"/>
            <a:ext cx="5337175" cy="4003675"/>
          </a:xfrm>
          <a:prstGeom prst="rect">
            <a:avLst/>
          </a:prstGeom>
        </p:spPr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751889" y="5073776"/>
            <a:ext cx="6014041" cy="480582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spc="-1" dirty="0">
              <a:latin typeface="Arial"/>
            </a:endParaRPr>
          </a:p>
        </p:txBody>
      </p:sp>
      <p:sp>
        <p:nvSpPr>
          <p:cNvPr id="200" name="CustomShape 3"/>
          <p:cNvSpPr/>
          <p:nvPr/>
        </p:nvSpPr>
        <p:spPr>
          <a:xfrm>
            <a:off x="4255693" y="10147911"/>
            <a:ext cx="3262126" cy="5330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tabLst>
                <a:tab pos="0" algn="l"/>
              </a:tabLst>
            </a:pPr>
            <a:fld id="{6EBE17F6-21AE-4FCD-AD74-762422188ABA}" type="slidenum">
              <a:rPr lang="ru-RU" sz="1400" spc="-1">
                <a:solidFill>
                  <a:srgbClr val="000000"/>
                </a:solidFill>
                <a:latin typeface="Times New Roman"/>
              </a:rPr>
              <a:pPr algn="r">
                <a:tabLst>
                  <a:tab pos="0" algn="l"/>
                </a:tabLst>
              </a:pPr>
              <a:t>49</a:t>
            </a:fld>
            <a:endParaRPr lang="ru-RU" sz="1400" spc="-1" dirty="0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D2BF1-334D-48CD-9300-411963449A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C475D-7428-40EE-845E-F543496CF34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EFC65-FED2-41CA-831A-71B6D4DDD3E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endParaRPr lang="ru-RU" strike="noStrike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ru-RU" strike="noStrike" noProof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2033620E-DB5C-4AF2-B21C-3D17FE1DBB0F}" type="slidenum">
              <a:rPr lang="ru-RU" strike="noStrike" noProof="1" smtClean="0">
                <a:latin typeface="Arial" panose="020B0604020202020204" pitchFamily="34" charset="0"/>
                <a:ea typeface="+mn-ea"/>
                <a:cs typeface="+mn-cs"/>
              </a:rPr>
              <a:pPr fontAlgn="base"/>
              <a:t>‹#›</a:t>
            </a:fld>
            <a:endParaRPr lang="ru-RU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397-3FEF-43EF-A160-E1763694D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9F8AA-8680-4519-BC6F-B6F77DCC3C4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74C49-56BE-48BA-9731-68475E0216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5F5A-FA7B-4A79-A997-8EADB494A12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7488E-131E-4412-B567-18ECF6983B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4B370-BB7F-40CD-BFC4-1403C2FF92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4E2-2877-4167-8284-9A5783C0EDD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81D4-0902-4991-911E-FCE708DB734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620E-DB5C-4AF2-B21C-3D17FE1DBB0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jpeg"/><Relationship Id="rId7" Type="http://schemas.openxmlformats.org/officeDocument/2006/relationships/chart" Target="../charts/chart1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chart" Target="../charts/chart18.xml"/><Relationship Id="rId4" Type="http://schemas.openxmlformats.org/officeDocument/2006/relationships/chart" Target="../charts/chart17.xml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chart" Target="../charts/char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0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3.xml"/><Relationship Id="rId5" Type="http://schemas.openxmlformats.org/officeDocument/2006/relationships/image" Target="../media/image29.jpeg"/><Relationship Id="rId4" Type="http://schemas.openxmlformats.org/officeDocument/2006/relationships/chart" Target="../charts/chart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7.jpe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3.jpeg"/><Relationship Id="rId7" Type="http://schemas.openxmlformats.org/officeDocument/2006/relationships/image" Target="../media/image9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png"/><Relationship Id="rId10" Type="http://schemas.openxmlformats.org/officeDocument/2006/relationships/image" Target="../media/image99.jpeg"/><Relationship Id="rId4" Type="http://schemas.openxmlformats.org/officeDocument/2006/relationships/image" Target="../media/image80.png"/><Relationship Id="rId9" Type="http://schemas.openxmlformats.org/officeDocument/2006/relationships/image" Target="../media/image9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jpeg"/><Relationship Id="rId18" Type="http://schemas.openxmlformats.org/officeDocument/2006/relationships/image" Target="../media/image113.jpeg"/><Relationship Id="rId26" Type="http://schemas.openxmlformats.org/officeDocument/2006/relationships/image" Target="../media/image121.jpeg"/><Relationship Id="rId3" Type="http://schemas.openxmlformats.org/officeDocument/2006/relationships/chart" Target="../charts/chart26.xml"/><Relationship Id="rId21" Type="http://schemas.openxmlformats.org/officeDocument/2006/relationships/image" Target="../media/image116.jpeg"/><Relationship Id="rId34" Type="http://schemas.openxmlformats.org/officeDocument/2006/relationships/image" Target="../media/image129.jpeg"/><Relationship Id="rId7" Type="http://schemas.openxmlformats.org/officeDocument/2006/relationships/image" Target="../media/image104.jpeg"/><Relationship Id="rId12" Type="http://schemas.openxmlformats.org/officeDocument/2006/relationships/image" Target="../media/image109.jpeg"/><Relationship Id="rId17" Type="http://schemas.openxmlformats.org/officeDocument/2006/relationships/image" Target="../media/image112.png"/><Relationship Id="rId25" Type="http://schemas.openxmlformats.org/officeDocument/2006/relationships/image" Target="../media/image120.jpeg"/><Relationship Id="rId33" Type="http://schemas.openxmlformats.org/officeDocument/2006/relationships/image" Target="../media/image128.jpeg"/><Relationship Id="rId2" Type="http://schemas.openxmlformats.org/officeDocument/2006/relationships/image" Target="../media/image89.png"/><Relationship Id="rId16" Type="http://schemas.openxmlformats.org/officeDocument/2006/relationships/image" Target="../media/image3.jpeg"/><Relationship Id="rId20" Type="http://schemas.openxmlformats.org/officeDocument/2006/relationships/image" Target="../media/image115.jpeg"/><Relationship Id="rId29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jpeg"/><Relationship Id="rId24" Type="http://schemas.openxmlformats.org/officeDocument/2006/relationships/image" Target="../media/image119.png"/><Relationship Id="rId32" Type="http://schemas.openxmlformats.org/officeDocument/2006/relationships/image" Target="../media/image127.png"/><Relationship Id="rId37" Type="http://schemas.openxmlformats.org/officeDocument/2006/relationships/image" Target="../media/image132.jpeg"/><Relationship Id="rId5" Type="http://schemas.openxmlformats.org/officeDocument/2006/relationships/image" Target="../media/image102.png"/><Relationship Id="rId15" Type="http://schemas.openxmlformats.org/officeDocument/2006/relationships/image" Target="../media/image80.png"/><Relationship Id="rId23" Type="http://schemas.openxmlformats.org/officeDocument/2006/relationships/image" Target="../media/image118.jpeg"/><Relationship Id="rId28" Type="http://schemas.openxmlformats.org/officeDocument/2006/relationships/image" Target="../media/image123.jpeg"/><Relationship Id="rId36" Type="http://schemas.openxmlformats.org/officeDocument/2006/relationships/image" Target="../media/image131.jpeg"/><Relationship Id="rId10" Type="http://schemas.openxmlformats.org/officeDocument/2006/relationships/image" Target="../media/image107.png"/><Relationship Id="rId19" Type="http://schemas.openxmlformats.org/officeDocument/2006/relationships/image" Target="../media/image114.jpeg"/><Relationship Id="rId31" Type="http://schemas.openxmlformats.org/officeDocument/2006/relationships/image" Target="../media/image126.jpeg"/><Relationship Id="rId4" Type="http://schemas.openxmlformats.org/officeDocument/2006/relationships/image" Target="../media/image101.jpeg"/><Relationship Id="rId9" Type="http://schemas.openxmlformats.org/officeDocument/2006/relationships/image" Target="../media/image106.jpeg"/><Relationship Id="rId14" Type="http://schemas.openxmlformats.org/officeDocument/2006/relationships/image" Target="../media/image111.jpeg"/><Relationship Id="rId22" Type="http://schemas.openxmlformats.org/officeDocument/2006/relationships/image" Target="../media/image117.png"/><Relationship Id="rId27" Type="http://schemas.openxmlformats.org/officeDocument/2006/relationships/image" Target="../media/image122.jpeg"/><Relationship Id="rId30" Type="http://schemas.openxmlformats.org/officeDocument/2006/relationships/image" Target="../media/image125.jpeg"/><Relationship Id="rId35" Type="http://schemas.openxmlformats.org/officeDocument/2006/relationships/image" Target="../media/image13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13" Type="http://schemas.openxmlformats.org/officeDocument/2006/relationships/image" Target="../media/image142.jpeg"/><Relationship Id="rId3" Type="http://schemas.openxmlformats.org/officeDocument/2006/relationships/image" Target="../media/image133.jpeg"/><Relationship Id="rId7" Type="http://schemas.openxmlformats.org/officeDocument/2006/relationships/image" Target="../media/image136.png"/><Relationship Id="rId12" Type="http://schemas.openxmlformats.org/officeDocument/2006/relationships/image" Target="../media/image1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11" Type="http://schemas.openxmlformats.org/officeDocument/2006/relationships/image" Target="../media/image140.jpeg"/><Relationship Id="rId5" Type="http://schemas.openxmlformats.org/officeDocument/2006/relationships/image" Target="../media/image134.png"/><Relationship Id="rId15" Type="http://schemas.openxmlformats.org/officeDocument/2006/relationships/image" Target="../media/image144.jpeg"/><Relationship Id="rId10" Type="http://schemas.openxmlformats.org/officeDocument/2006/relationships/image" Target="../media/image139.jpeg"/><Relationship Id="rId4" Type="http://schemas.openxmlformats.org/officeDocument/2006/relationships/image" Target="../media/image80.png"/><Relationship Id="rId9" Type="http://schemas.openxmlformats.org/officeDocument/2006/relationships/image" Target="../media/image138.jpeg"/><Relationship Id="rId14" Type="http://schemas.openxmlformats.org/officeDocument/2006/relationships/image" Target="../media/image1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8.xml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0.xml"/><Relationship Id="rId4" Type="http://schemas.openxmlformats.org/officeDocument/2006/relationships/chart" Target="../charts/chart2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4.xml"/><Relationship Id="rId5" Type="http://schemas.openxmlformats.org/officeDocument/2006/relationships/chart" Target="../charts/chart33.xml"/><Relationship Id="rId4" Type="http://schemas.openxmlformats.org/officeDocument/2006/relationships/chart" Target="../charts/chart3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chart" Target="../charts/chart35.xml"/><Relationship Id="rId7" Type="http://schemas.openxmlformats.org/officeDocument/2006/relationships/image" Target="../media/image1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2.jpeg"/><Relationship Id="rId11" Type="http://schemas.openxmlformats.org/officeDocument/2006/relationships/image" Target="../media/image157.jpeg"/><Relationship Id="rId5" Type="http://schemas.openxmlformats.org/officeDocument/2006/relationships/image" Target="../media/image151.jpeg"/><Relationship Id="rId10" Type="http://schemas.openxmlformats.org/officeDocument/2006/relationships/image" Target="../media/image156.jpeg"/><Relationship Id="rId4" Type="http://schemas.openxmlformats.org/officeDocument/2006/relationships/image" Target="../media/image3.jpeg"/><Relationship Id="rId9" Type="http://schemas.openxmlformats.org/officeDocument/2006/relationships/image" Target="../media/image155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13" Type="http://schemas.openxmlformats.org/officeDocument/2006/relationships/image" Target="../media/image168.jpeg"/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12" Type="http://schemas.openxmlformats.org/officeDocument/2006/relationships/image" Target="../media/image167.jpeg"/><Relationship Id="rId17" Type="http://schemas.openxmlformats.org/officeDocument/2006/relationships/image" Target="../media/image172.jpeg"/><Relationship Id="rId2" Type="http://schemas.openxmlformats.org/officeDocument/2006/relationships/chart" Target="../charts/chart36.xml"/><Relationship Id="rId16" Type="http://schemas.openxmlformats.org/officeDocument/2006/relationships/image" Target="../media/image17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1.jpeg"/><Relationship Id="rId11" Type="http://schemas.openxmlformats.org/officeDocument/2006/relationships/image" Target="../media/image166.jpeg"/><Relationship Id="rId5" Type="http://schemas.openxmlformats.org/officeDocument/2006/relationships/image" Target="../media/image160.jpeg"/><Relationship Id="rId15" Type="http://schemas.openxmlformats.org/officeDocument/2006/relationships/image" Target="../media/image170.jpeg"/><Relationship Id="rId10" Type="http://schemas.openxmlformats.org/officeDocument/2006/relationships/image" Target="../media/image165.jpeg"/><Relationship Id="rId4" Type="http://schemas.openxmlformats.org/officeDocument/2006/relationships/image" Target="../media/image159.jpeg"/><Relationship Id="rId9" Type="http://schemas.openxmlformats.org/officeDocument/2006/relationships/image" Target="../media/image164.jpeg"/><Relationship Id="rId14" Type="http://schemas.openxmlformats.org/officeDocument/2006/relationships/image" Target="../media/image16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jpeg"/><Relationship Id="rId13" Type="http://schemas.openxmlformats.org/officeDocument/2006/relationships/image" Target="../media/image182.jpeg"/><Relationship Id="rId3" Type="http://schemas.openxmlformats.org/officeDocument/2006/relationships/image" Target="../media/image158.jpeg"/><Relationship Id="rId7" Type="http://schemas.openxmlformats.org/officeDocument/2006/relationships/image" Target="../media/image176.jpeg"/><Relationship Id="rId12" Type="http://schemas.openxmlformats.org/officeDocument/2006/relationships/image" Target="../media/image181.jpeg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5.jpeg"/><Relationship Id="rId11" Type="http://schemas.openxmlformats.org/officeDocument/2006/relationships/image" Target="../media/image180.jpeg"/><Relationship Id="rId5" Type="http://schemas.openxmlformats.org/officeDocument/2006/relationships/image" Target="../media/image174.jpeg"/><Relationship Id="rId15" Type="http://schemas.openxmlformats.org/officeDocument/2006/relationships/image" Target="../media/image184.jpeg"/><Relationship Id="rId10" Type="http://schemas.openxmlformats.org/officeDocument/2006/relationships/image" Target="../media/image179.jpeg"/><Relationship Id="rId4" Type="http://schemas.openxmlformats.org/officeDocument/2006/relationships/image" Target="../media/image173.jpeg"/><Relationship Id="rId9" Type="http://schemas.openxmlformats.org/officeDocument/2006/relationships/image" Target="../media/image178.jpeg"/><Relationship Id="rId14" Type="http://schemas.openxmlformats.org/officeDocument/2006/relationships/image" Target="../media/image183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jpeg"/><Relationship Id="rId13" Type="http://schemas.openxmlformats.org/officeDocument/2006/relationships/image" Target="../media/image193.jpeg"/><Relationship Id="rId3" Type="http://schemas.openxmlformats.org/officeDocument/2006/relationships/chart" Target="../charts/chart38.xml"/><Relationship Id="rId7" Type="http://schemas.openxmlformats.org/officeDocument/2006/relationships/image" Target="../media/image187.jpeg"/><Relationship Id="rId12" Type="http://schemas.openxmlformats.org/officeDocument/2006/relationships/image" Target="../media/image19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6.jpeg"/><Relationship Id="rId11" Type="http://schemas.openxmlformats.org/officeDocument/2006/relationships/image" Target="../media/image191.jpeg"/><Relationship Id="rId5" Type="http://schemas.openxmlformats.org/officeDocument/2006/relationships/image" Target="../media/image185.jpeg"/><Relationship Id="rId10" Type="http://schemas.openxmlformats.org/officeDocument/2006/relationships/image" Target="../media/image190.jpeg"/><Relationship Id="rId4" Type="http://schemas.openxmlformats.org/officeDocument/2006/relationships/image" Target="../media/image158.jpeg"/><Relationship Id="rId9" Type="http://schemas.openxmlformats.org/officeDocument/2006/relationships/image" Target="../media/image189.jpeg"/><Relationship Id="rId14" Type="http://schemas.openxmlformats.org/officeDocument/2006/relationships/image" Target="../media/image19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jpeg"/><Relationship Id="rId13" Type="http://schemas.openxmlformats.org/officeDocument/2006/relationships/image" Target="../media/image205.jpeg"/><Relationship Id="rId3" Type="http://schemas.openxmlformats.org/officeDocument/2006/relationships/image" Target="../media/image195.png"/><Relationship Id="rId7" Type="http://schemas.openxmlformats.org/officeDocument/2006/relationships/image" Target="../media/image199.png"/><Relationship Id="rId12" Type="http://schemas.openxmlformats.org/officeDocument/2006/relationships/image" Target="../media/image20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8.jpeg"/><Relationship Id="rId11" Type="http://schemas.openxmlformats.org/officeDocument/2006/relationships/image" Target="../media/image203.png"/><Relationship Id="rId5" Type="http://schemas.openxmlformats.org/officeDocument/2006/relationships/image" Target="../media/image197.png"/><Relationship Id="rId10" Type="http://schemas.openxmlformats.org/officeDocument/2006/relationships/image" Target="../media/image202.png"/><Relationship Id="rId4" Type="http://schemas.openxmlformats.org/officeDocument/2006/relationships/image" Target="../media/image196.png"/><Relationship Id="rId9" Type="http://schemas.openxmlformats.org/officeDocument/2006/relationships/image" Target="../media/image201.png"/><Relationship Id="rId14" Type="http://schemas.openxmlformats.org/officeDocument/2006/relationships/image" Target="../media/image20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chart" Target="../charts/char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899592" y="3068960"/>
            <a:ext cx="7366843" cy="131539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Доклад о результатах деятельности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городского округа город Буй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за 2025 год </a:t>
            </a:r>
          </a:p>
          <a:p>
            <a:pPr algn="ctr"/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и задачи на 2026 год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067175" y="5445125"/>
            <a:ext cx="41767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Доклад  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Главы городского округа город Буй</a:t>
            </a:r>
          </a:p>
          <a:p>
            <a:r>
              <a:rPr lang="ru-RU" sz="1600" b="1" dirty="0">
                <a:solidFill>
                  <a:srgbClr val="C00000"/>
                </a:solidFill>
              </a:rPr>
              <a:t>Игоря Александровича  Ральникова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" name="Содержимое 15" descr="IMG_317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941320" y="1686909"/>
            <a:ext cx="3261360" cy="4352544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713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1651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потребительского  рынка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68669362"/>
              </p:ext>
            </p:extLst>
          </p:nvPr>
        </p:nvGraphicFramePr>
        <p:xfrm>
          <a:off x="683568" y="1556792"/>
          <a:ext cx="36004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50738183"/>
              </p:ext>
            </p:extLst>
          </p:nvPr>
        </p:nvGraphicFramePr>
        <p:xfrm>
          <a:off x="3923928" y="4653136"/>
          <a:ext cx="4032448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052736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Оборот розничной торговли, млн. руб.</a:t>
            </a:r>
          </a:p>
        </p:txBody>
      </p:sp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74019321"/>
              </p:ext>
            </p:extLst>
          </p:nvPr>
        </p:nvGraphicFramePr>
        <p:xfrm>
          <a:off x="4860032" y="4509120"/>
          <a:ext cx="3384376" cy="2173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94667" y="4196117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платных услуг, млн. руб.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1412776"/>
            <a:ext cx="3885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 услуг общественного питания, млн. руб.</a:t>
            </a: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29651644"/>
              </p:ext>
            </p:extLst>
          </p:nvPr>
        </p:nvGraphicFramePr>
        <p:xfrm>
          <a:off x="4644008" y="1705671"/>
          <a:ext cx="4042792" cy="2173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7" name="Рисунок 16" descr="IMG_3174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9592" y="4653136"/>
            <a:ext cx="3096344" cy="18279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0233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9733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 малого  и   среднего    предпринимательства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95536" y="980728"/>
            <a:ext cx="8371353" cy="86409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городском округе город Буй осуществляют деятельность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482  субъекта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малого  и среднего   предпринимательства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(данные Реестра  Федеральной налоговой службы России на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10.01.2026),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в том числе: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39552" y="1988840"/>
            <a:ext cx="2540982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2 средних предприятия 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75856" y="2060848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73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малых предприятия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012160" y="1988840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407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индивидуальных предпринимателя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5877272"/>
            <a:ext cx="8443360" cy="76793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Перечень муниципального имущества, предназначенный для оказания имущественной поддержки субъектам МСП,   включает </a:t>
            </a:r>
            <a:r>
              <a:rPr lang="ru-RU" sz="1300" b="1" dirty="0" smtClean="0">
                <a:solidFill>
                  <a:srgbClr val="002060"/>
                </a:solidFill>
              </a:rPr>
              <a:t>2 земельных участка общей площадью 1000 </a:t>
            </a:r>
            <a:r>
              <a:rPr lang="ru-RU" sz="1300" b="1" dirty="0">
                <a:solidFill>
                  <a:srgbClr val="002060"/>
                </a:solidFill>
              </a:rPr>
              <a:t>кв.м </a:t>
            </a:r>
            <a:endParaRPr lang="ru-RU" sz="13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300" b="1" dirty="0" smtClean="0">
                <a:solidFill>
                  <a:srgbClr val="002060"/>
                </a:solidFill>
              </a:rPr>
              <a:t>и </a:t>
            </a:r>
            <a:r>
              <a:rPr lang="ru-RU" sz="1300" b="1" dirty="0">
                <a:solidFill>
                  <a:srgbClr val="002060"/>
                </a:solidFill>
              </a:rPr>
              <a:t>15 объектов общей площадью 1210 кв.м, из них 4 - предоставлено в аренду  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5536" y="314096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300" b="1" dirty="0">
                <a:solidFill>
                  <a:srgbClr val="002060"/>
                </a:solidFill>
              </a:rPr>
              <a:t>Малое  и среднее предпринимательство обеспечивает   </a:t>
            </a:r>
            <a:r>
              <a:rPr lang="ru-RU" sz="1300" b="1" dirty="0" smtClean="0">
                <a:solidFill>
                  <a:srgbClr val="002060"/>
                </a:solidFill>
              </a:rPr>
              <a:t>27</a:t>
            </a:r>
            <a:r>
              <a:rPr lang="ru-RU" sz="1300" b="1" dirty="0">
                <a:solidFill>
                  <a:srgbClr val="002060"/>
                </a:solidFill>
              </a:rPr>
              <a:t> % общего объема производства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95536" y="3717032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В сфере малого и среднего предпринимательства занято </a:t>
            </a:r>
            <a:r>
              <a:rPr lang="ru-RU" sz="1300" b="1" dirty="0" smtClean="0">
                <a:solidFill>
                  <a:srgbClr val="002060"/>
                </a:solidFill>
              </a:rPr>
              <a:t>2,3  </a:t>
            </a:r>
            <a:r>
              <a:rPr lang="ru-RU" sz="1300" b="1" dirty="0">
                <a:solidFill>
                  <a:srgbClr val="002060"/>
                </a:solidFill>
              </a:rPr>
              <a:t>тыс. чел., </a:t>
            </a:r>
          </a:p>
          <a:p>
            <a:pPr algn="ctr"/>
            <a:r>
              <a:rPr lang="ru-RU" sz="1300" b="1" dirty="0">
                <a:solidFill>
                  <a:srgbClr val="002060"/>
                </a:solidFill>
              </a:rPr>
              <a:t>что составляет </a:t>
            </a:r>
            <a:r>
              <a:rPr lang="ru-RU" sz="1300" b="1" dirty="0" smtClean="0">
                <a:solidFill>
                  <a:srgbClr val="002060"/>
                </a:solidFill>
              </a:rPr>
              <a:t>26 </a:t>
            </a:r>
            <a:r>
              <a:rPr lang="ru-RU" sz="1300" b="1" dirty="0">
                <a:solidFill>
                  <a:srgbClr val="002060"/>
                </a:solidFill>
              </a:rPr>
              <a:t> % от числа занятых в экономике городского округа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36" y="4509120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По состоянию на </a:t>
            </a:r>
            <a:r>
              <a:rPr lang="ru-RU" sz="1300" b="1" dirty="0" smtClean="0">
                <a:solidFill>
                  <a:srgbClr val="002060"/>
                </a:solidFill>
              </a:rPr>
              <a:t>01.01.2026 </a:t>
            </a:r>
            <a:r>
              <a:rPr lang="ru-RU" sz="1300" b="1" dirty="0">
                <a:solidFill>
                  <a:srgbClr val="002060"/>
                </a:solidFill>
              </a:rPr>
              <a:t>года отсутствует кредиторская задолженность за выполненные работы и оказанные услуги по муниципальным контрактам и договорам перед субъектами МСП 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95536" y="5301208"/>
            <a:ext cx="8371352" cy="504056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300" b="1" dirty="0">
                <a:solidFill>
                  <a:srgbClr val="002060"/>
                </a:solidFill>
              </a:rPr>
              <a:t>За отчетный год </a:t>
            </a:r>
            <a:r>
              <a:rPr lang="ru-RU" sz="1300" b="1" dirty="0" smtClean="0">
                <a:solidFill>
                  <a:srgbClr val="002060"/>
                </a:solidFill>
              </a:rPr>
              <a:t>   5 </a:t>
            </a:r>
            <a:r>
              <a:rPr lang="ru-RU" sz="1300" b="1" dirty="0">
                <a:solidFill>
                  <a:srgbClr val="002060"/>
                </a:solidFill>
              </a:rPr>
              <a:t>индивидуальных </a:t>
            </a:r>
            <a:r>
              <a:rPr lang="ru-RU" sz="1300" b="1" dirty="0" smtClean="0">
                <a:solidFill>
                  <a:srgbClr val="002060"/>
                </a:solidFill>
              </a:rPr>
              <a:t>   предпринимателей  и </a:t>
            </a:r>
            <a:r>
              <a:rPr lang="ru-RU" sz="1300" b="1" dirty="0">
                <a:solidFill>
                  <a:srgbClr val="002060"/>
                </a:solidFill>
              </a:rPr>
              <a:t>самозанятых </a:t>
            </a:r>
            <a:r>
              <a:rPr lang="ru-RU" sz="1300" b="1" dirty="0" smtClean="0">
                <a:solidFill>
                  <a:srgbClr val="002060"/>
                </a:solidFill>
              </a:rPr>
              <a:t>граждан   заключили      </a:t>
            </a:r>
            <a:r>
              <a:rPr lang="ru-RU" sz="1300" b="1" dirty="0">
                <a:solidFill>
                  <a:srgbClr val="002060"/>
                </a:solidFill>
              </a:rPr>
              <a:t>«социальный контракт</a:t>
            </a:r>
            <a:r>
              <a:rPr lang="ru-RU" sz="1300" b="1" dirty="0" smtClean="0">
                <a:solidFill>
                  <a:srgbClr val="002060"/>
                </a:solidFill>
              </a:rPr>
              <a:t>»      </a:t>
            </a:r>
            <a:r>
              <a:rPr lang="ru-RU" sz="1300" b="1" dirty="0">
                <a:solidFill>
                  <a:srgbClr val="002060"/>
                </a:solidFill>
              </a:rPr>
              <a:t>на общую сумму </a:t>
            </a:r>
            <a:r>
              <a:rPr lang="ru-RU" sz="1300" b="1" dirty="0" smtClean="0">
                <a:solidFill>
                  <a:srgbClr val="002060"/>
                </a:solidFill>
              </a:rPr>
              <a:t>1,567 </a:t>
            </a:r>
            <a:r>
              <a:rPr lang="ru-RU" sz="1300" b="1" dirty="0">
                <a:solidFill>
                  <a:srgbClr val="002060"/>
                </a:solidFill>
              </a:rPr>
              <a:t>млн. руб.</a:t>
            </a:r>
            <a:endParaRPr lang="ru-RU" sz="13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014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2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09687" y="1686719"/>
            <a:ext cx="65246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Объем  инвестициЙ в основной капитал,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 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09323788"/>
              </p:ext>
            </p:extLst>
          </p:nvPr>
        </p:nvGraphicFramePr>
        <p:xfrm>
          <a:off x="1043608" y="2708920"/>
          <a:ext cx="6912768" cy="4005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Рисунок 14" descr="БХЗ 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12160" y="2924944"/>
            <a:ext cx="2411760" cy="1808820"/>
          </a:xfrm>
          <a:prstGeom prst="rect">
            <a:avLst/>
          </a:prstGeom>
        </p:spPr>
      </p:pic>
      <p:pic>
        <p:nvPicPr>
          <p:cNvPr id="16" name="Рисунок 15" descr="DSC_1102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796136" y="980728"/>
            <a:ext cx="2627782" cy="1751855"/>
          </a:xfrm>
          <a:prstGeom prst="rect">
            <a:avLst/>
          </a:prstGeom>
        </p:spPr>
      </p:pic>
      <p:pic>
        <p:nvPicPr>
          <p:cNvPr id="18" name="Рисунок 17" descr="DSC_0188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39552" y="980728"/>
            <a:ext cx="2627784" cy="1751856"/>
          </a:xfrm>
          <a:prstGeom prst="rect">
            <a:avLst/>
          </a:prstGeom>
        </p:spPr>
      </p:pic>
      <p:pic>
        <p:nvPicPr>
          <p:cNvPr id="11" name="Рисунок 10" descr="DSC_2285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275856" y="1052736"/>
            <a:ext cx="2411760" cy="1607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1413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637" y="1686719"/>
            <a:ext cx="58007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ДОГазификация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1920" y="1556792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Критерии домовладений, подлежащих догазификации:</a:t>
            </a:r>
          </a:p>
          <a:p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зарегистрированное домовладение и земельный участок,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наличие в населенном пункте сети газораспределения,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осуществление по существующей сети газораспределения транспортировки.</a:t>
            </a:r>
            <a:endParaRPr lang="ru-RU" sz="1400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7707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592 заявки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бесплатную догазификацию, 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   заключено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583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договоров,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выполнены работы по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524 договорам,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осуществлено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432 пуска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газа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5569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1628800"/>
            <a:ext cx="3312368" cy="248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71637" y="1686719"/>
            <a:ext cx="58007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Объемы      жилищного      строительства,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кв. м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56139720"/>
              </p:ext>
            </p:extLst>
          </p:nvPr>
        </p:nvGraphicFramePr>
        <p:xfrm>
          <a:off x="251520" y="188640"/>
          <a:ext cx="457200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Рисунок 15" descr="ул. Ивана Сусанина д. 31 (3).jpg"/>
          <p:cNvPicPr>
            <a:picLocks noChangeAspect="1"/>
          </p:cNvPicPr>
          <p:nvPr/>
        </p:nvPicPr>
        <p:blipFill>
          <a:blip r:embed="rId5" cstate="screen"/>
          <a:srcRect t="3448" r="18468"/>
          <a:stretch>
            <a:fillRect/>
          </a:stretch>
        </p:blipFill>
        <p:spPr>
          <a:xfrm>
            <a:off x="683568" y="4077072"/>
            <a:ext cx="2736304" cy="2016224"/>
          </a:xfrm>
          <a:prstGeom prst="rect">
            <a:avLst/>
          </a:prstGeom>
        </p:spPr>
      </p:pic>
      <p:pic>
        <p:nvPicPr>
          <p:cNvPr id="12" name="Рисунок 11" descr="город с зонами затопления и подтопления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9912" y="2924944"/>
            <a:ext cx="5240296" cy="363039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572000" y="1916832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Схема зон затопления и подтопления на территории города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5" name="Picture 4"/>
          <p:cNvPicPr/>
          <p:nvPr/>
        </p:nvPicPr>
        <p:blipFill>
          <a:blip r:embed="rId2" cstate="email"/>
          <a:stretch/>
        </p:blipFill>
        <p:spPr>
          <a:xfrm>
            <a:off x="0" y="1404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346" name="CustomShape 3"/>
          <p:cNvSpPr/>
          <p:nvPr/>
        </p:nvSpPr>
        <p:spPr>
          <a:xfrm>
            <a:off x="-106560" y="357120"/>
            <a:ext cx="9249480" cy="6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4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Прямоугольник 20"/>
          <p:cNvSpPr/>
          <p:nvPr/>
        </p:nvSpPr>
        <p:spPr>
          <a:xfrm>
            <a:off x="1083395" y="357166"/>
            <a:ext cx="6637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</a:t>
            </a:r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дорожной  отрасли</a:t>
            </a:r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</a:t>
            </a:r>
            <a:r>
              <a:rPr lang="ru-RU" b="1" kern="1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тыс. руб.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35896" y="1340768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817" y="4351548"/>
            <a:ext cx="3056472" cy="203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552" y="4365104"/>
            <a:ext cx="3056472" cy="2037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120916"/>
              </p:ext>
            </p:extLst>
          </p:nvPr>
        </p:nvGraphicFramePr>
        <p:xfrm>
          <a:off x="827584" y="980728"/>
          <a:ext cx="7488832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39552" y="927729"/>
            <a:ext cx="80648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выполнено работ по ремонту муниципальных дорог – 12,3 тыс.кв.м: </a:t>
            </a:r>
          </a:p>
          <a:p>
            <a:pPr algn="ctr"/>
            <a:endParaRPr lang="ru-RU" sz="13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В рамках соглашения с администрацией Костромской области силами ОГБУ «Костромаавтодор» в 2025 году выполнены капитальные ремонты асфальтобетонного покрытия участков автомобильных дорог по ул. 8 Марта, Комсомольская, 3-го Интернационала, Октябрьской революции, Ивана Сусанина, Советская и Карла Маркса общей протяженностью 2,5 км;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ремонт асфальтобетонного покрытия автомобильной дороги по ул. Максима Горького с устройством проецируемого пешеходного перехода возле школы № 13, в рамках реализации регионального проекта «Дорога к школе»;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ремонт асфальтобетонного покрытия по ул. Гединского и ремонт тротуара по ул. 3-го Интернационала (в рамках реализации «общественных инициатив»);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ямочный ремонт асфальтобетонного покрытия на отдельных участках автомобильных дорог;</a:t>
            </a:r>
          </a:p>
          <a:p>
            <a:pPr algn="just"/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восстановление профиля участков грунтогравийных автомобильных дорог по улицам Красная, Луговая, Ватутина, Челюскинцев, Комсомольская, Железнодорожная, Свердлова, Чкалова, Фурманова.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60648"/>
            <a:ext cx="7819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Ремонт и содержание дорог</a:t>
            </a:r>
          </a:p>
          <a:p>
            <a:pPr algn="ctr">
              <a:lnSpc>
                <a:spcPct val="100000"/>
              </a:lnSpc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77072"/>
            <a:ext cx="2582574" cy="172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869160"/>
            <a:ext cx="2736962" cy="1824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077072"/>
            <a:ext cx="2403853" cy="1810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941168"/>
            <a:ext cx="2639408" cy="175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012160" y="4077072"/>
            <a:ext cx="2610927" cy="1740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55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260648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ТРАНСПОРТНОЕ ОБСЛУЖИВАНИЕ НАСЕЛЕНИЕ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1" name="Диаграмма 5"/>
          <p:cNvGraphicFramePr/>
          <p:nvPr/>
        </p:nvGraphicFramePr>
        <p:xfrm>
          <a:off x="467544" y="1988840"/>
          <a:ext cx="5506360" cy="371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2313113590"/>
              </p:ext>
            </p:extLst>
          </p:nvPr>
        </p:nvGraphicFramePr>
        <p:xfrm>
          <a:off x="3851920" y="1484784"/>
          <a:ext cx="4896545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355976" y="5589240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solidFill>
                  <a:srgbClr val="002060"/>
                </a:solidFill>
              </a:rPr>
              <a:t>  </a:t>
            </a:r>
            <a:r>
              <a:rPr lang="ru-RU" sz="1200" b="1" dirty="0">
                <a:solidFill>
                  <a:srgbClr val="002060"/>
                </a:solidFill>
              </a:rPr>
              <a:t>Увеличение затрат  на организацию перевозок</a:t>
            </a:r>
            <a:r>
              <a:rPr lang="ru-RU" sz="1200" b="1" dirty="0" smtClean="0">
                <a:solidFill>
                  <a:srgbClr val="002060"/>
                </a:solidFill>
              </a:rPr>
              <a:t>,  </a:t>
            </a:r>
            <a:r>
              <a:rPr lang="ru-RU" sz="1200" b="1" dirty="0">
                <a:solidFill>
                  <a:srgbClr val="002060"/>
                </a:solidFill>
              </a:rPr>
              <a:t>связано с  уменьшением пассажиропотока в последние годы. </a:t>
            </a:r>
          </a:p>
        </p:txBody>
      </p:sp>
      <p:sp>
        <p:nvSpPr>
          <p:cNvPr id="509953" name="Rectangle 1"/>
          <p:cNvSpPr>
            <a:spLocks noChangeArrowheads="1"/>
          </p:cNvSpPr>
          <p:nvPr/>
        </p:nvSpPr>
        <p:spPr bwMode="auto">
          <a:xfrm>
            <a:off x="4211960" y="980728"/>
            <a:ext cx="3816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Объем средств, предусмотренных муниципальным образованием  на организацию перевозок, тыс. руб.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1124744"/>
            <a:ext cx="3024336" cy="2563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5C72ADA5-4F38-4F6B-A935-4C257585DDE1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480803455"/>
              </p:ext>
            </p:extLst>
          </p:nvPr>
        </p:nvGraphicFramePr>
        <p:xfrm>
          <a:off x="539552" y="3789040"/>
          <a:ext cx="324036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34040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57700" y="3806031"/>
            <a:ext cx="228600" cy="1143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4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по Благоустройству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100" y="857232"/>
            <a:ext cx="761231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обслуживание и </a:t>
            </a:r>
            <a:r>
              <a:rPr lang="ru-RU" sz="1400" b="1" dirty="0" smtClean="0">
                <a:solidFill>
                  <a:srgbClr val="002060"/>
                </a:solidFill>
              </a:rPr>
              <a:t>ремонт </a:t>
            </a:r>
            <a:r>
              <a:rPr lang="ru-RU" sz="1400" b="1" dirty="0">
                <a:solidFill>
                  <a:srgbClr val="002060"/>
                </a:solidFill>
              </a:rPr>
              <a:t>сетей уличного освещения,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содержание парков, скверов, площадей, цветочных клумб и зеленых насаждений,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организация месячника по благоустройству,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- </a:t>
            </a:r>
            <a:r>
              <a:rPr lang="ru-RU" sz="1400" b="1" dirty="0" smtClean="0">
                <a:solidFill>
                  <a:srgbClr val="002060"/>
                </a:solidFill>
              </a:rPr>
              <a:t>снос аварийных строений и спил аварийных деревьев,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и обслуживание водных объектов (пляж на р. Кострома),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</a:t>
            </a:r>
            <a:r>
              <a:rPr lang="ru-RU" sz="1400" b="1" dirty="0">
                <a:solidFill>
                  <a:srgbClr val="002060"/>
                </a:solidFill>
              </a:rPr>
              <a:t>содержание городских </a:t>
            </a:r>
            <a:r>
              <a:rPr lang="ru-RU" sz="1400" b="1" dirty="0" smtClean="0">
                <a:solidFill>
                  <a:srgbClr val="002060"/>
                </a:solidFill>
              </a:rPr>
              <a:t>кладбищ</a:t>
            </a:r>
            <a:endParaRPr lang="ru-RU" sz="1400" b="1" dirty="0">
              <a:solidFill>
                <a:srgbClr val="002060"/>
              </a:solidFill>
            </a:endParaRPr>
          </a:p>
          <a:p>
            <a:endParaRPr lang="ru-RU" sz="1400" dirty="0"/>
          </a:p>
        </p:txBody>
      </p:sp>
      <p:pic>
        <p:nvPicPr>
          <p:cNvPr id="13" name="Рисунок 12" descr="кладбище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436096" y="2204864"/>
            <a:ext cx="3168352" cy="167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332837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356992"/>
            <a:ext cx="2020364" cy="2689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293096"/>
            <a:ext cx="3271173" cy="2180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 спил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11560" y="4509120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52219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2025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124744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Комплексное благоустройство общественной территории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парка Железнодорожников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Сумма  работ -  10 680 тыс. 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33056"/>
            <a:ext cx="3528392" cy="2646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21088"/>
            <a:ext cx="3235433" cy="242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060848"/>
            <a:ext cx="3545777" cy="2659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" name="Picture 4"/>
          <p:cNvPicPr/>
          <p:nvPr/>
        </p:nvPicPr>
        <p:blipFill>
          <a:blip r:embed="rId2" cstate="email"/>
          <a:stretch/>
        </p:blipFill>
        <p:spPr>
          <a:xfrm>
            <a:off x="12680" y="0"/>
            <a:ext cx="9195120" cy="684360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-54360" y="160560"/>
            <a:ext cx="9249120" cy="100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налоговые  и  неналоговые  доходы  </a:t>
            </a:r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бюджета   городского   округа   город  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10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120916"/>
              </p:ext>
            </p:extLst>
          </p:nvPr>
        </p:nvGraphicFramePr>
        <p:xfrm>
          <a:off x="755576" y="2204864"/>
          <a:ext cx="763284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8126021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«Формирование современной городской среды»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2026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1412777"/>
            <a:ext cx="35283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пешеходной зоны по ул. Красной Армии в районе д. 5  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412776"/>
            <a:ext cx="3672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  дворовой территории  </a:t>
            </a:r>
            <a:endParaRPr lang="ru-RU" sz="1400" dirty="0" smtClean="0"/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 Республиканская, д. 15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5148064" y="4077072"/>
            <a:ext cx="33843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Благоустройство  дворовой территории  </a:t>
            </a:r>
            <a:endParaRPr lang="ru-RU" sz="1400" dirty="0" smtClean="0"/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 М. Горького, д. 75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187624" y="980728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Предусмотрено финансирование в сумме 10 742,4 тыс. руб.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 descr="Максима Горького 7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084168" y="4581128"/>
            <a:ext cx="1691236" cy="2042995"/>
          </a:xfrm>
          <a:prstGeom prst="rect">
            <a:avLst/>
          </a:prstGeom>
        </p:spPr>
      </p:pic>
      <p:pic>
        <p:nvPicPr>
          <p:cNvPr id="12" name="Рисунок 11" descr="Республиканская 1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868144" y="2204864"/>
            <a:ext cx="1584176" cy="1831670"/>
          </a:xfrm>
          <a:prstGeom prst="rect">
            <a:avLst/>
          </a:prstGeom>
        </p:spPr>
      </p:pic>
      <p:pic>
        <p:nvPicPr>
          <p:cNvPr id="13" name="Рисунок 12" descr="общественная ул  Красной Армии (2)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11560" y="2132856"/>
            <a:ext cx="4355976" cy="2214581"/>
          </a:xfrm>
          <a:prstGeom prst="rect">
            <a:avLst/>
          </a:prstGeom>
        </p:spPr>
      </p:pic>
      <p:pic>
        <p:nvPicPr>
          <p:cNvPr id="15" name="Рисунок 14" descr="общественная ул  Красной Армии (3)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43608" y="4581128"/>
            <a:ext cx="3600400" cy="1918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«Местные инициативы»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2025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124744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Благоустройство общественной территории Аллея Победы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на сумму 19 515,5 тыс. руб.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28940" y="1740535"/>
            <a:ext cx="2071214" cy="2264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347864" y="1692048"/>
            <a:ext cx="3712179" cy="238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97218"/>
            <a:ext cx="2160240" cy="2877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537"/>
          <a:stretch/>
        </p:blipFill>
        <p:spPr>
          <a:xfrm>
            <a:off x="4860032" y="3861048"/>
            <a:ext cx="3641115" cy="2399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«Местные инициативы» 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2025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187624" y="5749919"/>
            <a:ext cx="7007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Ремонт беговой дорожки на стадионе «Локомотив»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на сумму 13 776,1 тыс. руб.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3252288" cy="433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96752"/>
            <a:ext cx="324036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429000"/>
            <a:ext cx="3552797" cy="2368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79198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screen"/>
          <a:stretch/>
        </p:blipFill>
        <p:spPr>
          <a:xfrm>
            <a:off x="-54000" y="0"/>
            <a:ext cx="9198000" cy="6846480"/>
          </a:xfrm>
          <a:prstGeom prst="rect">
            <a:avLst/>
          </a:prstGeom>
          <a:ln>
            <a:noFill/>
          </a:ln>
        </p:spPr>
      </p:pic>
      <p:graphicFrame>
        <p:nvGraphicFramePr>
          <p:cNvPr id="6" name="Диаграмма 5"/>
          <p:cNvGraphicFramePr/>
          <p:nvPr/>
        </p:nvGraphicFramePr>
        <p:xfrm>
          <a:off x="395536" y="980728"/>
          <a:ext cx="396044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5589240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Объем жилищного фонда увеличился с 2020 года в связи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 с ростом  индивидуального  жилищного строительства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1680" y="332656"/>
            <a:ext cx="5067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Жилищно-коммунальное хозяйство</a:t>
            </a:r>
            <a:endParaRPr lang="ru-RU" dirty="0"/>
          </a:p>
        </p:txBody>
      </p:sp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91572498"/>
              </p:ext>
            </p:extLst>
          </p:nvPr>
        </p:nvGraphicFramePr>
        <p:xfrm>
          <a:off x="4103440" y="2780928"/>
          <a:ext cx="504056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5320451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13"/>
            <a:ext cx="9197975" cy="684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Прямоугольник 6"/>
          <p:cNvSpPr/>
          <p:nvPr/>
        </p:nvSpPr>
        <p:spPr>
          <a:xfrm>
            <a:off x="323850" y="188913"/>
            <a:ext cx="8424863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914400">
              <a:tabLst>
                <a:tab pos="450850" algn="l"/>
              </a:tabLst>
            </a:pPr>
            <a:r>
              <a:rPr lang="ru-RU" altLang="zh-CN" sz="20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Коммунальное хозяйство, энергосбережение</a:t>
            </a:r>
            <a:endParaRPr lang="ru-RU" altLang="zh-CN" sz="20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123" name="Прямоугольник 8"/>
          <p:cNvSpPr/>
          <p:nvPr/>
        </p:nvSpPr>
        <p:spPr>
          <a:xfrm>
            <a:off x="539750" y="908050"/>
            <a:ext cx="7920038" cy="1600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endParaRPr lang="ru-RU" altLang="zh-CN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altLang="zh-CN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сфере теплоснабжения проведены работы по текущему и капитальному ремонтам в запланированном объёме. Произведена замена ветхих участков трубопроводов тепловых сетей, а также запорной арматуры по плановому капитальному ремонту и после проведения гидравлических испытаний тепловых сетей. Общая протяженность заменённых трубопроводов составила – </a:t>
            </a:r>
            <a:r>
              <a:rPr lang="en-US" alt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1486 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</a:t>
            </a:r>
            <a:r>
              <a:rPr lang="en-US" alt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r>
              <a:rPr lang="en-US" altLang="en-US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</a:t>
            </a:r>
            <a:r>
              <a:rPr lang="en-US" alt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5124" name="Изображение -2147482591" descr="3fnlwi7Hb8jZ1OvKBXepAsibSo2Nkm-9pXmwtdtXoBkEut4jQu0bVEECCzSRBfZhqHelVrbKezA_1WaWnh9T9aI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3275" y="2657475"/>
            <a:ext cx="3028950" cy="371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Изображение -2147482600" descr="FuXotXlBXZPW3s_NU7wkQOxEd_2WPhQe1XiP8qsVYnqUy2ksQTdWSHgF2VlL9uGf-GmBznu6l7ZzX2yZa_8Ozmia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49863" y="2619375"/>
            <a:ext cx="3089275" cy="3751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113"/>
            <a:ext cx="9197975" cy="684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Прямоугольник 8"/>
          <p:cNvSpPr/>
          <p:nvPr/>
        </p:nvSpPr>
        <p:spPr>
          <a:xfrm>
            <a:off x="539750" y="908050"/>
            <a:ext cx="7920038" cy="2800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</a:t>
            </a:r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 н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квартальной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котельной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№</a:t>
            </a:r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1,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работы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капитальному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ремонту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трубной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части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подогревателя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сетевой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ПСВ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-200-7-15;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подогревателя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подпиточной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(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теплообменника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ГВС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). </a:t>
            </a:r>
          </a:p>
          <a:p>
            <a:pPr algn="just"/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</a:t>
            </a:r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 н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котельной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№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2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секций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(2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ед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.)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водоводяного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подогревателя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- п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роизведена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участков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внутренних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трубопроводов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котельных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профилактика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котлов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чистка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теплообменного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оборудования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/>
            <a:r>
              <a:rPr lang="ru-RU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- в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ыполнены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все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запланированные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мероприятия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промышленной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энергобезопасности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режимно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наладочные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испытания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котлов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водно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химического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режима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инструментальное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обследование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дымовых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труб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экспертизы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промышленной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безопасности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газового</a:t>
            </a:r>
            <a:r>
              <a:rPr lang="en-US" altLang="ru-RU" sz="1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оборудования</a:t>
            </a:r>
            <a:r>
              <a:rPr lang="ru-RU" alt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en-US" altLang="en-US" sz="1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Прямоугольник 15"/>
          <p:cNvSpPr/>
          <p:nvPr/>
        </p:nvSpPr>
        <p:spPr>
          <a:xfrm>
            <a:off x="323850" y="188913"/>
            <a:ext cx="8424863" cy="36933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914400">
              <a:tabLst>
                <a:tab pos="450850" algn="l"/>
              </a:tabLst>
            </a:pPr>
            <a:r>
              <a:rPr lang="ru-RU" altLang="zh-CN" b="1" dirty="0" smtClean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КОММУНАЛЬНОЕ ХОЗЯЙСТВО, ЭНЕРГОСБЕРЕЖЕНИЕ</a:t>
            </a:r>
            <a:endParaRPr lang="ru-RU" altLang="zh-CN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6148" name="Изображение -2147482602" descr="I_amtEQ1t4jcBRB55008H3z-DlrwwYiEemVTJdgWCwKAnQ65nnZyunOm46GKrU-tGifbcRDxxdgHHcz0eOc-4Y7x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2038" y="3713163"/>
            <a:ext cx="2817812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Изображение -2147482589" descr="IMG_25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3150" y="3708400"/>
            <a:ext cx="3446463" cy="268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975" y="0"/>
            <a:ext cx="9197975" cy="684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Прямоугольник 8"/>
          <p:cNvSpPr/>
          <p:nvPr/>
        </p:nvSpPr>
        <p:spPr>
          <a:xfrm>
            <a:off x="539750" y="908050"/>
            <a:ext cx="4032250" cy="367307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just"/>
            <a:r>
              <a:rPr lang="ru-RU" altLang="zh-CN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сфере водоснабжения для снижения потерь воды при транспортировке заменено 195 метров водопроводных сетей.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производстве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аварийно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восстановительных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работ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используются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полимерные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материалы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для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улучшения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качества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долговечности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ремонтов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ru-RU" altLang="zh-CN" sz="13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водонапорной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станции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1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подъема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произведена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замена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насоса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марки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20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-18*1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производительностью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600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3/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час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марку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ЭЦВ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14-320-50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производительностью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320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3/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час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установкой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частотного</a:t>
            </a:r>
            <a:r>
              <a:rPr lang="en-US" altLang="ru-RU" sz="1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3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преобразователя</a:t>
            </a:r>
            <a:r>
              <a:rPr lang="ru-RU" altLang="en-US" sz="13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что </a:t>
            </a:r>
            <a:r>
              <a:rPr lang="ru-RU" alt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позволило не только значительно сэкономить расходы по электрической энергии, но и создало резерв  для обеспечения города бесперебойным водоснабжением. Экономический эффект в 2025 году составил 144,5 тыс.кВт на сумму 1,3 млн.руб.</a:t>
            </a:r>
            <a:endParaRPr lang="en-US" altLang="ru-RU" sz="13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Box 12"/>
          <p:cNvSpPr txBox="1"/>
          <p:nvPr/>
        </p:nvSpPr>
        <p:spPr>
          <a:xfrm>
            <a:off x="467544" y="6381328"/>
            <a:ext cx="3962400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r>
              <a:rPr lang="ru-RU" altLang="zh-CN" sz="13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Замена насоса на насосной станции 1 подъема </a:t>
            </a:r>
          </a:p>
        </p:txBody>
      </p:sp>
      <p:sp>
        <p:nvSpPr>
          <p:cNvPr id="7173" name="Прямоугольник 9"/>
          <p:cNvSpPr/>
          <p:nvPr/>
        </p:nvSpPr>
        <p:spPr>
          <a:xfrm>
            <a:off x="4625975" y="3459163"/>
            <a:ext cx="3703638" cy="3033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just"/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сфере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водоотведения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очистным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сооружениям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канализации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города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чистка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песколовки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целях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оптимизации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расходов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ОСК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Буя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строительство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участка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тепловой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сети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зданию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воздуходувок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его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перевод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электрического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отопления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газовое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от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новой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блочно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модульной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котельной</a:t>
            </a:r>
            <a:r>
              <a:rPr lang="en-US" altLang="ru-RU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</a:t>
            </a:r>
            <a:r>
              <a:rPr lang="ru-RU" altLang="zh-CN" sz="1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Выполнено восстановление 32 метров канализационных сетей. Выполнялись гидропневматические промывки самотечной канализации, в т.ч. новой каналопромывочной машиной, ремонт канализационных колодцев.  </a:t>
            </a:r>
            <a:endParaRPr lang="ru-RU" altLang="zh-CN" sz="1400" b="1" dirty="0">
              <a:latin typeface="Arial" panose="020B0604020202020204" pitchFamily="34" charset="0"/>
            </a:endParaRPr>
          </a:p>
        </p:txBody>
      </p:sp>
      <p:sp>
        <p:nvSpPr>
          <p:cNvPr id="7174" name="Прямоугольник 13"/>
          <p:cNvSpPr/>
          <p:nvPr/>
        </p:nvSpPr>
        <p:spPr>
          <a:xfrm>
            <a:off x="323850" y="188913"/>
            <a:ext cx="8424863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914400">
              <a:tabLst>
                <a:tab pos="450850" algn="l"/>
              </a:tabLst>
            </a:pPr>
            <a:r>
              <a:rPr lang="ru-RU" altLang="zh-CN" sz="20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КОММУНАЛЬНОЕ ХОЗЯЙСТВО, ЭНЕРГОСБЕРЕЖЕНИЕ</a:t>
            </a:r>
            <a:endParaRPr lang="ru-RU" altLang="zh-CN" sz="2000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t="27962" r="-1438"/>
          <a:stretch>
            <a:fillRect/>
          </a:stretch>
        </p:blipFill>
        <p:spPr bwMode="auto">
          <a:xfrm>
            <a:off x="971600" y="4193020"/>
            <a:ext cx="2736304" cy="220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HGDomy8NnfJfXds6GP2cTwlklEl8m8VcFGYOrUSqPxZfZo_-F6Qpl1DilF2aHWGjLKM3ESLV2F7gg-RCekMFywLP (2).jpg"/>
          <p:cNvPicPr>
            <a:picLocks noChangeAspect="1"/>
          </p:cNvPicPr>
          <p:nvPr/>
        </p:nvPicPr>
        <p:blipFill>
          <a:blip r:embed="rId4" cstate="print"/>
          <a:srcRect r="-759" b="26501"/>
          <a:stretch>
            <a:fillRect/>
          </a:stretch>
        </p:blipFill>
        <p:spPr>
          <a:xfrm>
            <a:off x="5220072" y="908720"/>
            <a:ext cx="2592288" cy="252028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0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88640"/>
            <a:ext cx="574006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Ремонт бани № 4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6" name="Рисунок 15" descr="DSC_071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9552" y="1052736"/>
            <a:ext cx="3996444" cy="2664296"/>
          </a:xfrm>
          <a:prstGeom prst="rect">
            <a:avLst/>
          </a:prstGeom>
        </p:spPr>
      </p:pic>
      <p:pic>
        <p:nvPicPr>
          <p:cNvPr id="17" name="Рисунок 16" descr="DSC_270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44008" y="3861048"/>
            <a:ext cx="3888431" cy="2592288"/>
          </a:xfrm>
          <a:prstGeom prst="rect">
            <a:avLst/>
          </a:prstGeom>
        </p:spPr>
      </p:pic>
      <p:pic>
        <p:nvPicPr>
          <p:cNvPr id="25" name="Рисунок 24" descr="DSC_072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44008" y="1124744"/>
            <a:ext cx="3888940" cy="2592627"/>
          </a:xfrm>
          <a:prstGeom prst="rect">
            <a:avLst/>
          </a:prstGeom>
        </p:spPr>
      </p:pic>
      <p:pic>
        <p:nvPicPr>
          <p:cNvPr id="26" name="Рисунок 25" descr="DSC_0718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39552" y="3861048"/>
            <a:ext cx="4031940" cy="26879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4040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53975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60139" y="71896"/>
            <a:ext cx="70080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kern="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РЕМОНТ МКД В </a:t>
            </a:r>
            <a:r>
              <a:rPr lang="ru-RU" sz="2000" b="1" kern="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2025 </a:t>
            </a:r>
            <a:r>
              <a:rPr lang="ru-RU" sz="2000" b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ГОДУ</a:t>
            </a:r>
            <a:endParaRPr lang="ru-RU" sz="2000" kern="5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1196752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 2025 году выполнены капитальные ремонты на 5 МКД</a:t>
            </a:r>
            <a:endParaRPr lang="ru-RU" sz="1400" b="1" dirty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на общую сумму </a:t>
            </a:r>
            <a:r>
              <a:rPr lang="ru-RU" sz="1400" b="1" dirty="0">
                <a:solidFill>
                  <a:srgbClr val="002060"/>
                </a:solidFill>
              </a:rPr>
              <a:t>– </a:t>
            </a:r>
            <a:r>
              <a:rPr lang="ru-RU" sz="1400" b="1" i="1" dirty="0" smtClean="0">
                <a:solidFill>
                  <a:srgbClr val="002060"/>
                </a:solidFill>
              </a:rPr>
              <a:t>19,7 </a:t>
            </a:r>
            <a:r>
              <a:rPr lang="ru-RU" sz="1400" b="1" i="1" dirty="0">
                <a:solidFill>
                  <a:srgbClr val="002060"/>
                </a:solidFill>
              </a:rPr>
              <a:t>млн. </a:t>
            </a:r>
            <a:r>
              <a:rPr lang="ru-RU" sz="1400" b="1" i="1" dirty="0" smtClean="0">
                <a:solidFill>
                  <a:srgbClr val="002060"/>
                </a:solidFill>
              </a:rPr>
              <a:t>руб</a:t>
            </a:r>
            <a:r>
              <a:rPr lang="ru-RU" sz="14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6030" y="5157192"/>
            <a:ext cx="42127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 2026 году запланировано: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002060"/>
                </a:solidFill>
              </a:rPr>
              <a:t>капитальный ремонт кровли на 1 МКД 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002060"/>
                </a:solidFill>
              </a:rPr>
              <a:t> выполнение ПСД на 2 МКД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на общую сумму   </a:t>
            </a:r>
            <a:r>
              <a:rPr lang="ru-RU" sz="1400" b="1" i="1" dirty="0" smtClean="0">
                <a:solidFill>
                  <a:srgbClr val="002060"/>
                </a:solidFill>
              </a:rPr>
              <a:t>5,5 </a:t>
            </a:r>
            <a:r>
              <a:rPr lang="ru-RU" sz="1400" b="1" i="1" dirty="0">
                <a:solidFill>
                  <a:srgbClr val="002060"/>
                </a:solidFill>
              </a:rPr>
              <a:t>млн. </a:t>
            </a:r>
            <a:r>
              <a:rPr lang="ru-RU" sz="1400" b="1" i="1" dirty="0" smtClean="0">
                <a:solidFill>
                  <a:srgbClr val="002060"/>
                </a:solidFill>
              </a:rPr>
              <a:t>руб</a:t>
            </a:r>
            <a:r>
              <a:rPr lang="ru-RU" sz="14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98732" y="1719972"/>
            <a:ext cx="4177532" cy="1997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976030" y="2243438"/>
            <a:ext cx="439248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053" y="3673659"/>
            <a:ext cx="1242831" cy="2755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69" y="3704553"/>
            <a:ext cx="1228896" cy="2724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891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screen"/>
          <a:stretch/>
        </p:blipFill>
        <p:spPr>
          <a:xfrm>
            <a:off x="0" y="11520"/>
            <a:ext cx="9198000" cy="6846480"/>
          </a:xfrm>
          <a:prstGeom prst="rect">
            <a:avLst/>
          </a:prstGeom>
          <a:ln>
            <a:noFill/>
          </a:ln>
        </p:spPr>
      </p:pic>
      <p:sp>
        <p:nvSpPr>
          <p:cNvPr id="405" name="CustomShape 1"/>
          <p:cNvSpPr/>
          <p:nvPr/>
        </p:nvSpPr>
        <p:spPr>
          <a:xfrm>
            <a:off x="504008" y="-17654"/>
            <a:ext cx="8280000" cy="862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200" b="1" strike="noStrike" cap="all" spc="-1" dirty="0">
                <a:solidFill>
                  <a:srgbClr val="203864"/>
                </a:solidFill>
                <a:latin typeface="Times New Roman"/>
                <a:ea typeface="Times New Roman"/>
              </a:rPr>
              <a:t>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МУНИЦИПАЛЬНАЯ ПРОГРАММА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«Переселение граждан   из аварийного жилищного фонда на территории городского округа город Буй Костромской области на </a:t>
            </a:r>
            <a:r>
              <a:rPr lang="ru-RU" sz="1400" b="1" strike="noStrike" cap="all" spc="-1" dirty="0" smtClean="0">
                <a:solidFill>
                  <a:srgbClr val="C00000"/>
                </a:solidFill>
                <a:latin typeface="Times New Roman"/>
                <a:ea typeface="Times New Roman"/>
              </a:rPr>
              <a:t>2025 – 2026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годы»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47496" y="5846495"/>
            <a:ext cx="7925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данной программы в 2025 – 2026 годах предусмотрено расселение трёх МКД, признанных аварийными в 2017 году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0182" y="980728"/>
            <a:ext cx="8106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ctr">
              <a:lnSpc>
                <a:spcPct val="10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 на территории городского округа город Буй Костромской области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началась реализация новой муниципальной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программы «Переселение граждан из аварийного жилищного фонда на территории городского округа город Буй Костромской области на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2025 – 2026 годы»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40211"/>
            <a:ext cx="5256584" cy="3141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175552" y="1982999"/>
            <a:ext cx="4405315" cy="2624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477925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email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налоговых  доходов, </a:t>
            </a:r>
            <a:r>
              <a:rPr lang="ru-RU" sz="16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997918374"/>
              </p:ext>
            </p:extLst>
          </p:nvPr>
        </p:nvGraphicFramePr>
        <p:xfrm>
          <a:off x="1115616" y="4077072"/>
          <a:ext cx="676875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64502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неналоговых  доходов, </a:t>
            </a:r>
            <a:r>
              <a:rPr lang="ru-RU" sz="1400" b="1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400" spc="-1" dirty="0">
              <a:latin typeface="Arial"/>
            </a:endParaRPr>
          </a:p>
          <a:p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175680017"/>
              </p:ext>
            </p:extLst>
          </p:nvPr>
        </p:nvGraphicFramePr>
        <p:xfrm>
          <a:off x="971600" y="1052736"/>
          <a:ext cx="691276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Фото_14_Тайвань (2)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990600" y="1905794"/>
            <a:ext cx="7162800" cy="41910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ПОДДЕРЖКА УЧАСТНИКОВ СПЕЦИАЛЬНОЙ ВОЕННОЙ ОПЕРАЦИИ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И ЧЛЕНОВ ИХ СЕМЕЙ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" name="Рисунок 16" descr="ллллллл.jpg"/>
          <p:cNvPicPr>
            <a:picLocks noChangeAspect="1"/>
          </p:cNvPicPr>
          <p:nvPr/>
        </p:nvPicPr>
        <p:blipFill>
          <a:blip r:embed="rId5" cstate="print"/>
          <a:srcRect l="10143" t="5333"/>
          <a:stretch>
            <a:fillRect/>
          </a:stretch>
        </p:blipFill>
        <p:spPr>
          <a:xfrm>
            <a:off x="3563888" y="4149080"/>
            <a:ext cx="2376264" cy="1877590"/>
          </a:xfrm>
          <a:prstGeom prst="rect">
            <a:avLst/>
          </a:prstGeom>
        </p:spPr>
      </p:pic>
      <p:pic>
        <p:nvPicPr>
          <p:cNvPr id="19" name="Рисунок 18" descr="пп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5387" y="4149080"/>
            <a:ext cx="2812705" cy="1872208"/>
          </a:xfrm>
          <a:prstGeom prst="rect">
            <a:avLst/>
          </a:prstGeom>
        </p:spPr>
      </p:pic>
      <p:pic>
        <p:nvPicPr>
          <p:cNvPr id="21" name="Рисунок 20" descr="===.jpg"/>
          <p:cNvPicPr>
            <a:picLocks noChangeAspect="1"/>
          </p:cNvPicPr>
          <p:nvPr/>
        </p:nvPicPr>
        <p:blipFill>
          <a:blip r:embed="rId7" cstate="print"/>
          <a:srcRect l="14716"/>
          <a:stretch>
            <a:fillRect/>
          </a:stretch>
        </p:blipFill>
        <p:spPr>
          <a:xfrm>
            <a:off x="6084168" y="4149080"/>
            <a:ext cx="2416772" cy="188622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5576" y="1268760"/>
            <a:ext cx="7848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Нормативными актами администрации городского округа город Буй установлены 23 меры социальной поддержки участников СВО  и членов их семей;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Утвержден и реализуется План мероприятий, направленных на оказание адресной помощи семьям участников специальной военной операции, на территории городского округа город Буй И План мероприятий «О дополнительных мерах реабилитации и социализации лиц, выполняющих (выполнявших) задачи в ходе специальной военной операции, и членов их семей на территории городского округа город Буй Костромской области»;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2025 году проведено 24 заседания  межведомственной муниципальной рабочей группе по  сопровождению  участников специальной военной операции и членов их семей на территории городского округа город Буй ;</a:t>
            </a:r>
          </a:p>
          <a:p>
            <a:pPr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2025 году поступило и выполнено  535 обращений  (2024 год - 175) от участников СВО членов их семей.</a:t>
            </a: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570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Фото_14_Тайвань (2)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990600" y="1905794"/>
            <a:ext cx="7162800" cy="41910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ПРОГРАММЫПО ПОВЫШЕНИЮ РОЖДАЕМОСТИ В ГОРОДСКОМ ОКРУГЕ ГОРОД БУЙ НА 2024-2030 ГОДЫ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5576" y="126876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д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789040"/>
            <a:ext cx="3634296" cy="2416896"/>
          </a:xfrm>
          <a:prstGeom prst="rect">
            <a:avLst/>
          </a:prstGeom>
        </p:spPr>
      </p:pic>
      <p:pic>
        <p:nvPicPr>
          <p:cNvPr id="11" name="Рисунок 10" descr="дб.jpg"/>
          <p:cNvPicPr>
            <a:picLocks noChangeAspect="1"/>
          </p:cNvPicPr>
          <p:nvPr/>
        </p:nvPicPr>
        <p:blipFill>
          <a:blip r:embed="rId6" cstate="print"/>
          <a:srcRect b="6202"/>
          <a:stretch>
            <a:fillRect/>
          </a:stretch>
        </p:blipFill>
        <p:spPr>
          <a:xfrm>
            <a:off x="1043608" y="1124743"/>
            <a:ext cx="3527479" cy="22052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60032" y="630932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Чествование многодетных матерей в День матери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3356992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беременных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GEFCm7VppBY3jHPsA4-lxrUyZKMTBz-vv-ivhyy7e1sYtmNntSIAikgBK7gCxjrK3mBJ-9qEcLiZGPjLv8W-2cYn.jpg"/>
          <p:cNvPicPr>
            <a:picLocks noChangeAspect="1"/>
          </p:cNvPicPr>
          <p:nvPr/>
        </p:nvPicPr>
        <p:blipFill>
          <a:blip r:embed="rId7" cstate="print"/>
          <a:srcRect l="1870" r="2771"/>
          <a:stretch>
            <a:fillRect/>
          </a:stretch>
        </p:blipFill>
        <p:spPr>
          <a:xfrm>
            <a:off x="4860032" y="1124744"/>
            <a:ext cx="3672408" cy="216024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932040" y="3356992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семьи, любви и верности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DSC_054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1600" y="3789040"/>
            <a:ext cx="3708709" cy="247185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27584" y="6309320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Поздравление юбиляров семейной жизни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570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ГОД</a:t>
            </a:r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457700" y="3806031"/>
            <a:ext cx="228600" cy="1143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4221088"/>
            <a:ext cx="770485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</a:rPr>
              <a:t>          В  рамках программы «Модернизация первичного звена здравоохранения» закуплено  медицинское оборудование на общую сумму  7 997,1 тыс.руб.: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b="1" dirty="0" smtClean="0">
                <a:solidFill>
                  <a:srgbClr val="002060"/>
                </a:solidFill>
              </a:rPr>
              <a:t> - аппарат холтеровского мониторирования сердечного ритма - 298 500 руб.,                                                                    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b="1" dirty="0" smtClean="0">
                <a:solidFill>
                  <a:srgbClr val="002060"/>
                </a:solidFill>
              </a:rPr>
              <a:t>- стресс-тест система с велоэргометром или беговой дорожкой - 1 442 176,92 руб.,     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b="1" dirty="0" smtClean="0">
                <a:solidFill>
                  <a:srgbClr val="002060"/>
                </a:solidFill>
              </a:rPr>
              <a:t>- передвижной аппарат для УЗИ с набором датчиков - 5 970 000 руб.,          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b="1" dirty="0" smtClean="0">
                <a:solidFill>
                  <a:srgbClr val="002060"/>
                </a:solidFill>
              </a:rPr>
              <a:t>- автоматический рефрактометр   - 286 420,05   руб.   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   За счет средств областного бюджета  начат  капитальный ремонт кровли 2 этажного здания стационара, контракт заключен на сумму 3,7 млн. руб., строительный контроль на сумму 79 тыс.руб.,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   Установлен пандус в стоматологическом отделении общей стоимостью 492 тыс.руб., из которых 180 тыс.руб. - собственные средства учреждения и 312 тыс.руб. - средства областного бюджета.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   Приобретен электрокардиограф за 180 </a:t>
            </a:r>
            <a:r>
              <a:rPr lang="ru-RU" sz="1100" b="1" dirty="0" smtClean="0">
                <a:solidFill>
                  <a:srgbClr val="002060"/>
                </a:solidFill>
              </a:rPr>
              <a:t>тыс.руб.</a:t>
            </a:r>
            <a:endParaRPr lang="ru-RU" sz="1100" dirty="0" smtClean="0">
              <a:solidFill>
                <a:srgbClr val="002060"/>
              </a:solidFill>
            </a:endParaRPr>
          </a:p>
          <a:p>
            <a:pPr algn="just"/>
            <a:r>
              <a:rPr lang="ru-RU" sz="1100" b="1" dirty="0" smtClean="0">
                <a:solidFill>
                  <a:srgbClr val="002060"/>
                </a:solidFill>
              </a:rPr>
              <a:t>            Также  осуществлялось софинансирование  из средств нормированного страхового запаса фонда ОМС Костромской области, за счет чего  приобретены 3 стерилизатора  на сумму  2400,00 тыс.руб.  и рентгеновский аппарат для стоматологии  - 386,80 тыс. руб.</a:t>
            </a:r>
            <a:endParaRPr lang="ru-RU" sz="1100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ЦРБ 4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67544" y="908720"/>
            <a:ext cx="2952328" cy="1853956"/>
          </a:xfrm>
          <a:prstGeom prst="rect">
            <a:avLst/>
          </a:prstGeom>
        </p:spPr>
      </p:pic>
      <p:pic>
        <p:nvPicPr>
          <p:cNvPr id="14" name="Рисунок 13" descr="ЦРБ 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796136" y="908720"/>
            <a:ext cx="2844831" cy="1853956"/>
          </a:xfrm>
          <a:prstGeom prst="rect">
            <a:avLst/>
          </a:prstGeom>
        </p:spPr>
      </p:pic>
      <p:pic>
        <p:nvPicPr>
          <p:cNvPr id="15" name="Рисунок 14" descr="ЦРБ 2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419872" y="2492896"/>
            <a:ext cx="2448272" cy="15659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2219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ЗДРАВООХРАНЕНИЕ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124745"/>
            <a:ext cx="7746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00392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908720"/>
            <a:ext cx="74888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В С 2021 года по март  2026 года в ОГБУЗ Буйская ЦРБ приняты на работу  23 молодых специалиста: 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sz="1600" b="1" dirty="0" smtClean="0"/>
              <a:t>•	</a:t>
            </a:r>
            <a:r>
              <a:rPr lang="ru-RU" sz="1400" b="1" i="1" dirty="0" smtClean="0">
                <a:solidFill>
                  <a:srgbClr val="002060"/>
                </a:solidFill>
              </a:rPr>
              <a:t>Врач-терапевт участковый после окончания ВУЗа,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5 человек: врач-хирург, врач-оториноларинголог, врач-травматолог-ортопед-1 чел. врач-педиатр участковый, врач-анестезиолог-реаниматолог-по окончании учебы в ординатуре,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Фельдшер в терапевтическом кабинете поликлиники, осуществляющий амбулаторный прием в качестве врача-терапевта,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2 медицинские сестры участковые в поликлинике,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3медицинские сестры поликлиники,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8 медицинских сестер палатных в стационаре,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3 фельдшера скорой медицинской помощи,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В сентябре 2026 года придут на работу: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4 участковых  врача-терапевта.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•	1 медицинская сестра.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13" name="Рисунок 12" descr="1 кадры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907704" y="4653136"/>
            <a:ext cx="1944216" cy="2013652"/>
          </a:xfrm>
          <a:prstGeom prst="rect">
            <a:avLst/>
          </a:prstGeom>
        </p:spPr>
      </p:pic>
      <p:pic>
        <p:nvPicPr>
          <p:cNvPr id="15" name="Рисунок 14" descr="2 кадры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572000" y="4653136"/>
            <a:ext cx="3159039" cy="20068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1" name="Picture 4"/>
          <p:cNvPicPr/>
          <p:nvPr/>
        </p:nvPicPr>
        <p:blipFill>
          <a:blip r:embed="rId2" cstate="email"/>
          <a:stretch/>
        </p:blipFill>
        <p:spPr>
          <a:xfrm>
            <a:off x="-53640" y="12636"/>
            <a:ext cx="9197640" cy="6846480"/>
          </a:xfrm>
          <a:prstGeom prst="rect">
            <a:avLst/>
          </a:prstGeom>
          <a:ln w="9525">
            <a:noFill/>
          </a:ln>
        </p:spPr>
      </p:pic>
      <p:sp>
        <p:nvSpPr>
          <p:cNvPr id="433" name="Заголовок 1"/>
          <p:cNvSpPr/>
          <p:nvPr/>
        </p:nvSpPr>
        <p:spPr>
          <a:xfrm>
            <a:off x="1207440" y="242280"/>
            <a:ext cx="6674400" cy="63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None/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Прямоугольник 63"/>
          <p:cNvSpPr/>
          <p:nvPr/>
        </p:nvSpPr>
        <p:spPr>
          <a:xfrm>
            <a:off x="430489" y="102880"/>
            <a:ext cx="8194012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Arial"/>
                <a:ea typeface="Arial"/>
              </a:rPr>
              <a:t>                 </a:t>
            </a:r>
          </a:p>
          <a:p>
            <a:pPr algn="ctr">
              <a:lnSpc>
                <a:spcPct val="100000"/>
              </a:lnSpc>
            </a:pPr>
            <a:r>
              <a:rPr lang="ru-RU" b="1" spc="-1" dirty="0" smtClean="0">
                <a:latin typeface="Arial"/>
                <a:ea typeface="Arial"/>
              </a:rPr>
              <a:t>                     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РЕГИОНАЛЬНЫЙ </a:t>
            </a:r>
            <a:r>
              <a:rPr lang="ru-RU" sz="1600" b="1" spc="-1" dirty="0">
                <a:solidFill>
                  <a:srgbClr val="8165CB"/>
                </a:solidFill>
                <a:latin typeface="Arial"/>
                <a:ea typeface="Arial"/>
              </a:rPr>
              <a:t>ПРОЕКТ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«ВСЁ ЛУЧШЕЕ ДЕТЯМ»</a:t>
            </a:r>
          </a:p>
          <a:p>
            <a:pPr algn="ctr">
              <a:lnSpc>
                <a:spcPct val="100000"/>
              </a:lnSpc>
            </a:pPr>
            <a:endParaRPr lang="ru-RU" sz="2800" b="0" strike="noStrike" spc="-1" dirty="0">
              <a:solidFill>
                <a:srgbClr val="8165CB"/>
              </a:solidFill>
              <a:latin typeface="Arial"/>
            </a:endParaRPr>
          </a:p>
        </p:txBody>
      </p:sp>
      <p:pic>
        <p:nvPicPr>
          <p:cNvPr id="6" name="Рисунок 1"/>
          <p:cNvPicPr/>
          <p:nvPr/>
        </p:nvPicPr>
        <p:blipFill rotWithShape="1">
          <a:blip r:embed="rId3" cstate="screen"/>
          <a:srcRect/>
          <a:stretch/>
        </p:blipFill>
        <p:spPr>
          <a:xfrm>
            <a:off x="430489" y="93212"/>
            <a:ext cx="1621231" cy="707019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20965017"/>
              </p:ext>
            </p:extLst>
          </p:nvPr>
        </p:nvGraphicFramePr>
        <p:xfrm>
          <a:off x="538567" y="1215880"/>
          <a:ext cx="4740335" cy="165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3400"/>
                <a:gridCol w="1156935"/>
              </a:tblGrid>
              <a:tr h="5972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детей в возрасте от 5 до 18 лет, охваченных услугами дополнительного образования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76% Буй/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79,38% КО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53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детей и молодежи от 7 до 35 лет, у которых выявлены выдающиеся способности и таланты </a:t>
                      </a:r>
                      <a:endParaRPr kumimoji="0" lang="ru-RU" sz="1200" b="0" i="0" u="none" strike="noStrike" kern="1200" cap="none" spc="-1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97% - Буй/ 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1,17 %. КО</a:t>
                      </a:r>
                    </a:p>
                  </a:txBody>
                  <a:tcPr/>
                </a:tc>
              </a:tr>
              <a:tr h="504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kumimoji="0" lang="ru-RU" sz="1200" u="none" strike="noStrike" kern="1200" cap="none" spc="-1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Оснащены оборудованием по учебным предметам «Основы безопасности и защиты Родины», «Труд»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школ - 100%</a:t>
                      </a:r>
                      <a:endParaRPr lang="ru-RU" sz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8376158"/>
              </p:ext>
            </p:extLst>
          </p:nvPr>
        </p:nvGraphicFramePr>
        <p:xfrm>
          <a:off x="538567" y="3310202"/>
          <a:ext cx="4823356" cy="1573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4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7009"/>
                <a:gridCol w="887319"/>
                <a:gridCol w="754125"/>
                <a:gridCol w="116546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418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стоимость капитального ремонта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бюджет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 бюджет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2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оснащение средствами обучения и воспитания</a:t>
                      </a:r>
                      <a:endParaRPr lang="ru-RU" sz="12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0952"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132,4 млн. руб.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98,07 млн. руб. 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8,5 </a:t>
                      </a: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руб.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25,8 млн.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 млн. руб.</a:t>
                      </a:r>
                    </a:p>
                    <a:p>
                      <a:pPr algn="ctr"/>
                      <a:endParaRPr lang="ru-RU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8029" y="2918416"/>
            <a:ext cx="44414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sz="1400" b="1" kern="0" spc="-1" dirty="0" smtClean="0">
                <a:solidFill>
                  <a:srgbClr val="4BACC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здания МОУ СОШ № 2 г. Буя</a:t>
            </a:r>
            <a:endParaRPr lang="ru-RU" sz="1400" b="1" kern="0" spc="-1" dirty="0">
              <a:solidFill>
                <a:srgbClr val="4BACC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1495" y="856624"/>
            <a:ext cx="4572000" cy="3186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14000"/>
              </a:lnSpc>
              <a:tabLst>
                <a:tab pos="0" algn="l"/>
              </a:tabLst>
              <a:defRPr/>
            </a:pPr>
            <a:r>
              <a:rPr lang="ru-RU" sz="1400" b="1" kern="0" spc="-1" dirty="0">
                <a:solidFill>
                  <a:srgbClr val="4BACC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реализации проекта «Все лучшее детям»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725" y="2406203"/>
            <a:ext cx="1926856" cy="15174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7501" y="3196665"/>
            <a:ext cx="2071056" cy="16600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103472" y="1174857"/>
            <a:ext cx="1488155" cy="107319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91" y="4929949"/>
            <a:ext cx="1812124" cy="160542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073" y="1204379"/>
            <a:ext cx="1511928" cy="10650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38575" y="5016409"/>
            <a:ext cx="1839680" cy="149823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518409" y="4987217"/>
            <a:ext cx="1904818" cy="15321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20" y="4987217"/>
            <a:ext cx="1951209" cy="15274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99012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7973" y="160735"/>
            <a:ext cx="9144000" cy="6697265"/>
          </a:xfrm>
          <a:prstGeom prst="rect">
            <a:avLst/>
          </a:prstGeom>
        </p:spPr>
      </p:pic>
      <p:sp>
        <p:nvSpPr>
          <p:cNvPr id="470" name="PlaceHolder 1"/>
          <p:cNvSpPr>
            <a:spLocks noGrp="1"/>
          </p:cNvSpPr>
          <p:nvPr>
            <p:ph type="title" idx="4294967295"/>
          </p:nvPr>
        </p:nvSpPr>
        <p:spPr>
          <a:xfrm>
            <a:off x="0" y="1036638"/>
            <a:ext cx="7218363" cy="542925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ru-RU" sz="1600" b="1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образовательное пространство профориентации  с учетом кадровых </a:t>
            </a:r>
            <a:br>
              <a:rPr lang="ru-RU" sz="1600" b="1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 муниципалитета и региона</a:t>
            </a:r>
            <a:r>
              <a:rPr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spc="-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6"/>
          <p:cNvGrpSpPr/>
          <p:nvPr/>
        </p:nvGrpSpPr>
        <p:grpSpPr>
          <a:xfrm>
            <a:off x="2419434" y="1327796"/>
            <a:ext cx="4133529" cy="3583583"/>
            <a:chOff x="2626920" y="885600"/>
            <a:chExt cx="6487200" cy="5643000"/>
          </a:xfrm>
        </p:grpSpPr>
        <p:sp>
          <p:nvSpPr>
            <p:cNvPr id="472" name="Полилиния 15"/>
            <p:cNvSpPr/>
            <p:nvPr/>
          </p:nvSpPr>
          <p:spPr>
            <a:xfrm>
              <a:off x="2626920" y="3179520"/>
              <a:ext cx="2800440" cy="3349080"/>
            </a:xfrm>
            <a:custGeom>
              <a:avLst/>
              <a:gdLst>
                <a:gd name="textAreaLeft" fmla="*/ 0 w 2800440"/>
                <a:gd name="textAreaRight" fmla="*/ 2800800 w 2800440"/>
                <a:gd name="textAreaTop" fmla="*/ 0 h 3349080"/>
                <a:gd name="textAreaBottom" fmla="*/ 3349440 h 3349080"/>
              </a:gdLst>
              <a:ahLst/>
              <a:cxnLst/>
              <a:rect l="textAreaLeft" t="textAreaTop" r="textAreaRight" b="textAreaBottom"/>
              <a:pathLst>
                <a:path w="709" h="893">
                  <a:moveTo>
                    <a:pt x="378" y="376"/>
                  </a:moveTo>
                  <a:cubicBezTo>
                    <a:pt x="276" y="273"/>
                    <a:pt x="213" y="142"/>
                    <a:pt x="198" y="0"/>
                  </a:cubicBezTo>
                  <a:cubicBezTo>
                    <a:pt x="78" y="90"/>
                    <a:pt x="0" y="234"/>
                    <a:pt x="0" y="397"/>
                  </a:cubicBezTo>
                  <a:cubicBezTo>
                    <a:pt x="0" y="671"/>
                    <a:pt x="222" y="893"/>
                    <a:pt x="497" y="893"/>
                  </a:cubicBezTo>
                  <a:cubicBezTo>
                    <a:pt x="573" y="893"/>
                    <a:pt x="644" y="876"/>
                    <a:pt x="709" y="845"/>
                  </a:cubicBezTo>
                  <a:cubicBezTo>
                    <a:pt x="609" y="748"/>
                    <a:pt x="545" y="622"/>
                    <a:pt x="526" y="485"/>
                  </a:cubicBezTo>
                  <a:cubicBezTo>
                    <a:pt x="472" y="456"/>
                    <a:pt x="422" y="420"/>
                    <a:pt x="378" y="376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3" name="Полилиния 16"/>
            <p:cNvSpPr/>
            <p:nvPr/>
          </p:nvSpPr>
          <p:spPr>
            <a:xfrm>
              <a:off x="3994200" y="885600"/>
              <a:ext cx="3752640" cy="1773360"/>
            </a:xfrm>
            <a:custGeom>
              <a:avLst/>
              <a:gdLst>
                <a:gd name="textAreaLeft" fmla="*/ 0 w 3752640"/>
                <a:gd name="textAreaRight" fmla="*/ 3753000 w 3752640"/>
                <a:gd name="textAreaTop" fmla="*/ 0 h 1773360"/>
                <a:gd name="textAreaBottom" fmla="*/ 1773720 h 1773360"/>
              </a:gdLst>
              <a:ahLst/>
              <a:cxnLst/>
              <a:rect l="textAreaLeft" t="textAreaTop" r="textAreaRight" b="textAreaBottom"/>
              <a:pathLst>
                <a:path w="950" h="473">
                  <a:moveTo>
                    <a:pt x="475" y="473"/>
                  </a:moveTo>
                  <a:cubicBezTo>
                    <a:pt x="572" y="414"/>
                    <a:pt x="685" y="382"/>
                    <a:pt x="800" y="382"/>
                  </a:cubicBezTo>
                  <a:cubicBezTo>
                    <a:pt x="851" y="382"/>
                    <a:pt x="901" y="389"/>
                    <a:pt x="950" y="401"/>
                  </a:cubicBezTo>
                  <a:cubicBezTo>
                    <a:pt x="927" y="325"/>
                    <a:pt x="886" y="253"/>
                    <a:pt x="826" y="194"/>
                  </a:cubicBezTo>
                  <a:cubicBezTo>
                    <a:pt x="632" y="0"/>
                    <a:pt x="318" y="0"/>
                    <a:pt x="124" y="194"/>
                  </a:cubicBezTo>
                  <a:cubicBezTo>
                    <a:pt x="64" y="253"/>
                    <a:pt x="23" y="325"/>
                    <a:pt x="0" y="401"/>
                  </a:cubicBezTo>
                  <a:cubicBezTo>
                    <a:pt x="49" y="389"/>
                    <a:pt x="99" y="382"/>
                    <a:pt x="151" y="382"/>
                  </a:cubicBezTo>
                  <a:cubicBezTo>
                    <a:pt x="266" y="382"/>
                    <a:pt x="378" y="414"/>
                    <a:pt x="475" y="473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4" name="Полилиния 17"/>
            <p:cNvSpPr/>
            <p:nvPr/>
          </p:nvSpPr>
          <p:spPr>
            <a:xfrm>
              <a:off x="6313680" y="3179520"/>
              <a:ext cx="2800440" cy="3349080"/>
            </a:xfrm>
            <a:custGeom>
              <a:avLst/>
              <a:gdLst>
                <a:gd name="textAreaLeft" fmla="*/ 0 w 2800440"/>
                <a:gd name="textAreaRight" fmla="*/ 2800800 w 2800440"/>
                <a:gd name="textAreaTop" fmla="*/ 0 h 3349080"/>
                <a:gd name="textAreaBottom" fmla="*/ 3349440 h 3349080"/>
              </a:gdLst>
              <a:ahLst/>
              <a:cxnLst/>
              <a:rect l="textAreaLeft" t="textAreaTop" r="textAreaRight" b="textAreaBottom"/>
              <a:pathLst>
                <a:path w="709" h="893">
                  <a:moveTo>
                    <a:pt x="511" y="0"/>
                  </a:moveTo>
                  <a:cubicBezTo>
                    <a:pt x="496" y="142"/>
                    <a:pt x="433" y="273"/>
                    <a:pt x="331" y="376"/>
                  </a:cubicBezTo>
                  <a:cubicBezTo>
                    <a:pt x="287" y="420"/>
                    <a:pt x="237" y="456"/>
                    <a:pt x="183" y="485"/>
                  </a:cubicBezTo>
                  <a:cubicBezTo>
                    <a:pt x="164" y="622"/>
                    <a:pt x="100" y="748"/>
                    <a:pt x="0" y="845"/>
                  </a:cubicBezTo>
                  <a:cubicBezTo>
                    <a:pt x="65" y="876"/>
                    <a:pt x="137" y="893"/>
                    <a:pt x="213" y="893"/>
                  </a:cubicBezTo>
                  <a:cubicBezTo>
                    <a:pt x="487" y="893"/>
                    <a:pt x="709" y="671"/>
                    <a:pt x="709" y="397"/>
                  </a:cubicBezTo>
                  <a:cubicBezTo>
                    <a:pt x="709" y="234"/>
                    <a:pt x="631" y="90"/>
                    <a:pt x="511" y="0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5" name="Полилиния 18"/>
            <p:cNvSpPr/>
            <p:nvPr/>
          </p:nvSpPr>
          <p:spPr>
            <a:xfrm>
              <a:off x="5277960" y="5205240"/>
              <a:ext cx="1188720" cy="869400"/>
            </a:xfrm>
            <a:custGeom>
              <a:avLst/>
              <a:gdLst>
                <a:gd name="textAreaLeft" fmla="*/ 0 w 1188720"/>
                <a:gd name="textAreaRight" fmla="*/ 1189080 w 1188720"/>
                <a:gd name="textAreaTop" fmla="*/ 0 h 869400"/>
                <a:gd name="textAreaBottom" fmla="*/ 869760 h 869400"/>
              </a:gdLst>
              <a:ahLst/>
              <a:cxnLst/>
              <a:rect l="textAreaLeft" t="textAreaTop" r="textAreaRight" b="textAreaBottom"/>
              <a:pathLst>
                <a:path w="301" h="232">
                  <a:moveTo>
                    <a:pt x="0" y="0"/>
                  </a:moveTo>
                  <a:cubicBezTo>
                    <a:pt x="27" y="92"/>
                    <a:pt x="80" y="172"/>
                    <a:pt x="150" y="232"/>
                  </a:cubicBezTo>
                  <a:cubicBezTo>
                    <a:pt x="220" y="172"/>
                    <a:pt x="273" y="92"/>
                    <a:pt x="301" y="0"/>
                  </a:cubicBezTo>
                  <a:cubicBezTo>
                    <a:pt x="252" y="13"/>
                    <a:pt x="201" y="19"/>
                    <a:pt x="150" y="19"/>
                  </a:cubicBezTo>
                  <a:cubicBezTo>
                    <a:pt x="99" y="19"/>
                    <a:pt x="49" y="13"/>
                    <a:pt x="0" y="0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6" name="Полилиния 19"/>
            <p:cNvSpPr/>
            <p:nvPr/>
          </p:nvSpPr>
          <p:spPr>
            <a:xfrm>
              <a:off x="6313680" y="2804760"/>
              <a:ext cx="1521720" cy="1612800"/>
            </a:xfrm>
            <a:custGeom>
              <a:avLst/>
              <a:gdLst>
                <a:gd name="textAreaLeft" fmla="*/ 0 w 1521720"/>
                <a:gd name="textAreaRight" fmla="*/ 1522080 w 1521720"/>
                <a:gd name="textAreaTop" fmla="*/ 0 h 1612800"/>
                <a:gd name="textAreaBottom" fmla="*/ 1613160 h 1612800"/>
              </a:gdLst>
              <a:ahLst/>
              <a:cxnLst/>
              <a:rect l="textAreaLeft" t="textAreaTop" r="textAreaRight" b="textAreaBottom"/>
              <a:pathLst>
                <a:path w="385" h="430">
                  <a:moveTo>
                    <a:pt x="239" y="384"/>
                  </a:moveTo>
                  <a:cubicBezTo>
                    <a:pt x="337" y="286"/>
                    <a:pt x="385" y="159"/>
                    <a:pt x="385" y="31"/>
                  </a:cubicBezTo>
                  <a:cubicBezTo>
                    <a:pt x="331" y="11"/>
                    <a:pt x="273" y="0"/>
                    <a:pt x="213" y="0"/>
                  </a:cubicBezTo>
                  <a:cubicBezTo>
                    <a:pt x="137" y="0"/>
                    <a:pt x="65" y="17"/>
                    <a:pt x="0" y="48"/>
                  </a:cubicBezTo>
                  <a:cubicBezTo>
                    <a:pt x="105" y="150"/>
                    <a:pt x="171" y="285"/>
                    <a:pt x="186" y="430"/>
                  </a:cubicBezTo>
                  <a:cubicBezTo>
                    <a:pt x="205" y="416"/>
                    <a:pt x="222" y="400"/>
                    <a:pt x="239" y="384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7" name="Полилиния 20"/>
            <p:cNvSpPr/>
            <p:nvPr/>
          </p:nvSpPr>
          <p:spPr>
            <a:xfrm>
              <a:off x="3907440" y="2804760"/>
              <a:ext cx="1520280" cy="1608480"/>
            </a:xfrm>
            <a:custGeom>
              <a:avLst/>
              <a:gdLst>
                <a:gd name="textAreaLeft" fmla="*/ 0 w 1520280"/>
                <a:gd name="textAreaRight" fmla="*/ 1520640 w 1520280"/>
                <a:gd name="textAreaTop" fmla="*/ 0 h 1608480"/>
                <a:gd name="textAreaBottom" fmla="*/ 1608840 h 1608480"/>
              </a:gdLst>
              <a:ahLst/>
              <a:cxnLst/>
              <a:rect l="textAreaLeft" t="textAreaTop" r="textAreaRight" b="textAreaBottom"/>
              <a:pathLst>
                <a:path w="385" h="429">
                  <a:moveTo>
                    <a:pt x="173" y="0"/>
                  </a:moveTo>
                  <a:cubicBezTo>
                    <a:pt x="112" y="0"/>
                    <a:pt x="54" y="11"/>
                    <a:pt x="1" y="31"/>
                  </a:cubicBezTo>
                  <a:cubicBezTo>
                    <a:pt x="0" y="159"/>
                    <a:pt x="49" y="286"/>
                    <a:pt x="146" y="384"/>
                  </a:cubicBezTo>
                  <a:cubicBezTo>
                    <a:pt x="163" y="400"/>
                    <a:pt x="181" y="416"/>
                    <a:pt x="199" y="429"/>
                  </a:cubicBezTo>
                  <a:cubicBezTo>
                    <a:pt x="215" y="285"/>
                    <a:pt x="280" y="150"/>
                    <a:pt x="385" y="48"/>
                  </a:cubicBezTo>
                  <a:cubicBezTo>
                    <a:pt x="320" y="17"/>
                    <a:pt x="249" y="0"/>
                    <a:pt x="173" y="0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sp>
          <p:nvSpPr>
            <p:cNvPr id="478" name="Полилиния 21"/>
            <p:cNvSpPr/>
            <p:nvPr/>
          </p:nvSpPr>
          <p:spPr>
            <a:xfrm>
              <a:off x="5232240" y="3200760"/>
              <a:ext cx="1359000" cy="1528920"/>
            </a:xfrm>
            <a:custGeom>
              <a:avLst/>
              <a:gdLst>
                <a:gd name="textAreaLeft" fmla="*/ 0 w 1359000"/>
                <a:gd name="textAreaRight" fmla="*/ 1359360 w 1359000"/>
                <a:gd name="textAreaTop" fmla="*/ 0 h 1528920"/>
                <a:gd name="textAreaBottom" fmla="*/ 1529280 h 1528920"/>
              </a:gdLst>
              <a:ahLst/>
              <a:cxnLst/>
              <a:rect l="textAreaLeft" t="textAreaTop" r="textAreaRight" b="textAreaBottom"/>
              <a:pathLst>
                <a:path w="344" h="408">
                  <a:moveTo>
                    <a:pt x="344" y="376"/>
                  </a:moveTo>
                  <a:cubicBezTo>
                    <a:pt x="344" y="377"/>
                    <a:pt x="344" y="377"/>
                    <a:pt x="344" y="377"/>
                  </a:cubicBezTo>
                  <a:cubicBezTo>
                    <a:pt x="337" y="380"/>
                    <a:pt x="330" y="382"/>
                    <a:pt x="323" y="385"/>
                  </a:cubicBezTo>
                  <a:cubicBezTo>
                    <a:pt x="309" y="389"/>
                    <a:pt x="296" y="393"/>
                    <a:pt x="282" y="396"/>
                  </a:cubicBezTo>
                  <a:cubicBezTo>
                    <a:pt x="280" y="396"/>
                    <a:pt x="279" y="396"/>
                    <a:pt x="277" y="397"/>
                  </a:cubicBezTo>
                  <a:cubicBezTo>
                    <a:pt x="258" y="401"/>
                    <a:pt x="238" y="404"/>
                    <a:pt x="218" y="406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6" y="406"/>
                    <a:pt x="215" y="406"/>
                    <a:pt x="214" y="406"/>
                  </a:cubicBezTo>
                  <a:cubicBezTo>
                    <a:pt x="200" y="407"/>
                    <a:pt x="186" y="408"/>
                    <a:pt x="172" y="408"/>
                  </a:cubicBezTo>
                  <a:cubicBezTo>
                    <a:pt x="158" y="408"/>
                    <a:pt x="143" y="407"/>
                    <a:pt x="128" y="406"/>
                  </a:cubicBezTo>
                  <a:cubicBezTo>
                    <a:pt x="128" y="406"/>
                    <a:pt x="127" y="406"/>
                    <a:pt x="127" y="406"/>
                  </a:cubicBezTo>
                  <a:cubicBezTo>
                    <a:pt x="106" y="404"/>
                    <a:pt x="85" y="401"/>
                    <a:pt x="64" y="396"/>
                  </a:cubicBezTo>
                  <a:cubicBezTo>
                    <a:pt x="63" y="396"/>
                    <a:pt x="63" y="396"/>
                    <a:pt x="62" y="396"/>
                  </a:cubicBezTo>
                  <a:cubicBezTo>
                    <a:pt x="41" y="391"/>
                    <a:pt x="21" y="385"/>
                    <a:pt x="0" y="377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54"/>
                    <a:pt x="2" y="333"/>
                    <a:pt x="4" y="313"/>
                  </a:cubicBezTo>
                  <a:cubicBezTo>
                    <a:pt x="7" y="291"/>
                    <a:pt x="11" y="270"/>
                    <a:pt x="17" y="249"/>
                  </a:cubicBezTo>
                  <a:cubicBezTo>
                    <a:pt x="31" y="194"/>
                    <a:pt x="55" y="143"/>
                    <a:pt x="86" y="97"/>
                  </a:cubicBezTo>
                  <a:cubicBezTo>
                    <a:pt x="98" y="79"/>
                    <a:pt x="112" y="62"/>
                    <a:pt x="126" y="46"/>
                  </a:cubicBezTo>
                  <a:cubicBezTo>
                    <a:pt x="140" y="29"/>
                    <a:pt x="156" y="14"/>
                    <a:pt x="172" y="0"/>
                  </a:cubicBezTo>
                  <a:cubicBezTo>
                    <a:pt x="188" y="14"/>
                    <a:pt x="204" y="29"/>
                    <a:pt x="218" y="46"/>
                  </a:cubicBezTo>
                  <a:cubicBezTo>
                    <a:pt x="233" y="62"/>
                    <a:pt x="246" y="79"/>
                    <a:pt x="258" y="97"/>
                  </a:cubicBezTo>
                  <a:cubicBezTo>
                    <a:pt x="289" y="143"/>
                    <a:pt x="313" y="194"/>
                    <a:pt x="327" y="249"/>
                  </a:cubicBezTo>
                  <a:cubicBezTo>
                    <a:pt x="333" y="270"/>
                    <a:pt x="337" y="291"/>
                    <a:pt x="340" y="313"/>
                  </a:cubicBezTo>
                  <a:cubicBezTo>
                    <a:pt x="343" y="333"/>
                    <a:pt x="344" y="354"/>
                    <a:pt x="344" y="376"/>
                  </a:cubicBezTo>
                  <a:close/>
                </a:path>
              </a:pathLst>
            </a:custGeom>
            <a:solidFill>
              <a:srgbClr val="2AA9AC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7500" tIns="33750" rIns="67500" bIns="33750" anchor="t">
              <a:no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1620" spc="-1">
                <a:solidFill>
                  <a:srgbClr val="8064A2">
                    <a:lumMod val="60000"/>
                    <a:lumOff val="40000"/>
                  </a:srgbClr>
                </a:solidFill>
                <a:latin typeface="Inter 18pt"/>
              </a:endParaRPr>
            </a:p>
          </p:txBody>
        </p:sp>
        <p:grpSp>
          <p:nvGrpSpPr>
            <p:cNvPr id="9" name="Группа 7"/>
            <p:cNvGrpSpPr/>
            <p:nvPr/>
          </p:nvGrpSpPr>
          <p:grpSpPr>
            <a:xfrm>
              <a:off x="5690880" y="3731400"/>
              <a:ext cx="398160" cy="396720"/>
              <a:chOff x="5690880" y="3731400"/>
              <a:chExt cx="398160" cy="396720"/>
            </a:xfrm>
          </p:grpSpPr>
          <p:sp>
            <p:nvSpPr>
              <p:cNvPr id="480" name="Овал 15"/>
              <p:cNvSpPr/>
              <p:nvPr/>
            </p:nvSpPr>
            <p:spPr>
              <a:xfrm>
                <a:off x="5840280" y="3731400"/>
                <a:ext cx="99360" cy="943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6470" rIns="67500" bIns="1647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81" name="Полилиния 39"/>
              <p:cNvSpPr/>
              <p:nvPr/>
            </p:nvSpPr>
            <p:spPr>
              <a:xfrm>
                <a:off x="5807880" y="3826080"/>
                <a:ext cx="162720" cy="75960"/>
              </a:xfrm>
              <a:custGeom>
                <a:avLst/>
                <a:gdLst>
                  <a:gd name="textAreaLeft" fmla="*/ 0 w 162720"/>
                  <a:gd name="textAreaRight" fmla="*/ 163080 w 162720"/>
                  <a:gd name="textAreaTop" fmla="*/ 0 h 75960"/>
                  <a:gd name="textAreaBottom" fmla="*/ 76320 h 75960"/>
                </a:gdLst>
                <a:ahLst/>
                <a:cxnLst/>
                <a:rect l="textAreaLeft" t="textAreaTop" r="textAreaRight" b="textAreaBottom"/>
                <a:pathLst>
                  <a:path w="36" h="18">
                    <a:moveTo>
                      <a:pt x="36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8" y="0"/>
                      <a:pt x="36" y="8"/>
                      <a:pt x="36" y="18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23490" rIns="67500" bIns="234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82" name="Овал 16"/>
              <p:cNvSpPr/>
              <p:nvPr/>
            </p:nvSpPr>
            <p:spPr>
              <a:xfrm>
                <a:off x="5717880" y="3999240"/>
                <a:ext cx="72360" cy="6696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90" rIns="67500" bIns="18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83" name="Полилиния 40"/>
              <p:cNvSpPr/>
              <p:nvPr/>
            </p:nvSpPr>
            <p:spPr>
              <a:xfrm>
                <a:off x="5690880" y="4066560"/>
                <a:ext cx="126000" cy="61560"/>
              </a:xfrm>
              <a:custGeom>
                <a:avLst/>
                <a:gdLst>
                  <a:gd name="textAreaLeft" fmla="*/ 0 w 126000"/>
                  <a:gd name="textAreaRight" fmla="*/ 126360 w 126000"/>
                  <a:gd name="textAreaTop" fmla="*/ 0 h 61560"/>
                  <a:gd name="textAreaBottom" fmla="*/ 61920 h 61560"/>
                </a:gdLst>
                <a:ahLst/>
                <a:cxnLst/>
                <a:rect l="textAreaLeft" t="textAreaTop" r="textAreaRight" b="textAreaBottom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84" name="Овал 17"/>
              <p:cNvSpPr/>
              <p:nvPr/>
            </p:nvSpPr>
            <p:spPr>
              <a:xfrm>
                <a:off x="5990040" y="3999240"/>
                <a:ext cx="72360" cy="6696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90" rIns="67500" bIns="18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85" name="Полилиния 41"/>
              <p:cNvSpPr/>
              <p:nvPr/>
            </p:nvSpPr>
            <p:spPr>
              <a:xfrm>
                <a:off x="5963040" y="4066560"/>
                <a:ext cx="126000" cy="61560"/>
              </a:xfrm>
              <a:custGeom>
                <a:avLst/>
                <a:gdLst>
                  <a:gd name="textAreaLeft" fmla="*/ 0 w 126000"/>
                  <a:gd name="textAreaRight" fmla="*/ 126360 w 126000"/>
                  <a:gd name="textAreaTop" fmla="*/ 0 h 61560"/>
                  <a:gd name="textAreaBottom" fmla="*/ 61920 h 61560"/>
                </a:gdLst>
                <a:ahLst/>
                <a:cxnLst/>
                <a:rect l="textAreaLeft" t="textAreaTop" r="textAreaRight" b="textAreaBottom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86" name="Овал 18"/>
              <p:cNvSpPr/>
              <p:nvPr/>
            </p:nvSpPr>
            <p:spPr>
              <a:xfrm>
                <a:off x="5990040" y="3999240"/>
                <a:ext cx="72360" cy="6696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90" rIns="67500" bIns="18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87" name="Полилиния 42"/>
              <p:cNvSpPr/>
              <p:nvPr/>
            </p:nvSpPr>
            <p:spPr>
              <a:xfrm>
                <a:off x="5963040" y="4066560"/>
                <a:ext cx="126000" cy="61560"/>
              </a:xfrm>
              <a:custGeom>
                <a:avLst/>
                <a:gdLst>
                  <a:gd name="textAreaLeft" fmla="*/ 0 w 126000"/>
                  <a:gd name="textAreaRight" fmla="*/ 126360 w 126000"/>
                  <a:gd name="textAreaTop" fmla="*/ 0 h 61560"/>
                  <a:gd name="textAreaBottom" fmla="*/ 61920 h 61560"/>
                </a:gdLst>
                <a:ahLst/>
                <a:cxnLst/>
                <a:rect l="textAreaLeft" t="textAreaTop" r="textAreaRight" b="textAreaBottom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88" name="Овал 19"/>
              <p:cNvSpPr/>
              <p:nvPr/>
            </p:nvSpPr>
            <p:spPr>
              <a:xfrm>
                <a:off x="5853960" y="3999240"/>
                <a:ext cx="72360" cy="6696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90" rIns="67500" bIns="18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89" name="Полилиния 43"/>
              <p:cNvSpPr/>
              <p:nvPr/>
            </p:nvSpPr>
            <p:spPr>
              <a:xfrm>
                <a:off x="5826960" y="4066560"/>
                <a:ext cx="126000" cy="61560"/>
              </a:xfrm>
              <a:custGeom>
                <a:avLst/>
                <a:gdLst>
                  <a:gd name="textAreaLeft" fmla="*/ 0 w 126000"/>
                  <a:gd name="textAreaRight" fmla="*/ 126360 w 126000"/>
                  <a:gd name="textAreaTop" fmla="*/ 0 h 61560"/>
                  <a:gd name="textAreaBottom" fmla="*/ 61920 h 61560"/>
                </a:gdLst>
                <a:ahLst/>
                <a:cxnLst/>
                <a:rect l="textAreaLeft" t="textAreaTop" r="textAreaRight" b="textAreaBottom"/>
                <a:pathLst>
                  <a:path w="28" h="14">
                    <a:moveTo>
                      <a:pt x="28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0" name="Полилиния 44"/>
              <p:cNvSpPr/>
              <p:nvPr/>
            </p:nvSpPr>
            <p:spPr>
              <a:xfrm>
                <a:off x="5754240" y="3937320"/>
                <a:ext cx="271800" cy="18000"/>
              </a:xfrm>
              <a:custGeom>
                <a:avLst/>
                <a:gdLst>
                  <a:gd name="textAreaLeft" fmla="*/ 0 w 271800"/>
                  <a:gd name="textAreaRight" fmla="*/ 272160 w 271800"/>
                  <a:gd name="textAreaTop" fmla="*/ 0 h 18000"/>
                  <a:gd name="textAreaBottom" fmla="*/ 18360 h 18000"/>
                </a:gdLst>
                <a:ahLst/>
                <a:cxnLst/>
                <a:rect l="textAreaLeft" t="textAreaTop" r="textAreaRight" b="textAreaBottom"/>
                <a:pathLst>
                  <a:path w="142" h="10">
                    <a:moveTo>
                      <a:pt x="0" y="10"/>
                    </a:moveTo>
                    <a:lnTo>
                      <a:pt x="0" y="0"/>
                    </a:lnTo>
                    <a:lnTo>
                      <a:pt x="142" y="0"/>
                    </a:lnTo>
                    <a:lnTo>
                      <a:pt x="142" y="10"/>
                    </a:ln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19980" rIns="67500" bIns="-199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1" name="Линия 5"/>
              <p:cNvSpPr/>
              <p:nvPr/>
            </p:nvSpPr>
            <p:spPr>
              <a:xfrm>
                <a:off x="5889960" y="3902400"/>
                <a:ext cx="360" cy="52920"/>
              </a:xfrm>
              <a:prstGeom prst="line">
                <a:avLst/>
              </a:prstGeom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5940" rIns="67500" bIns="59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</p:grpSp>
        <p:grpSp>
          <p:nvGrpSpPr>
            <p:cNvPr id="10" name="Группа 8"/>
            <p:cNvGrpSpPr/>
            <p:nvPr/>
          </p:nvGrpSpPr>
          <p:grpSpPr>
            <a:xfrm>
              <a:off x="5631480" y="5433120"/>
              <a:ext cx="417600" cy="396360"/>
              <a:chOff x="5631480" y="5433120"/>
              <a:chExt cx="417600" cy="396360"/>
            </a:xfrm>
          </p:grpSpPr>
          <p:sp>
            <p:nvSpPr>
              <p:cNvPr id="493" name="Полилиния 45"/>
              <p:cNvSpPr/>
              <p:nvPr/>
            </p:nvSpPr>
            <p:spPr>
              <a:xfrm>
                <a:off x="5631480" y="5536800"/>
                <a:ext cx="99360" cy="669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6960"/>
                  <a:gd name="textAreaBottom" fmla="*/ 67320 h 669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6740" rIns="67500" bIns="167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4" name="Полилиния 46"/>
              <p:cNvSpPr/>
              <p:nvPr/>
            </p:nvSpPr>
            <p:spPr>
              <a:xfrm>
                <a:off x="5713920" y="5536800"/>
                <a:ext cx="99360" cy="669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6960"/>
                  <a:gd name="textAreaBottom" fmla="*/ 67320 h 669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6740" rIns="67500" bIns="167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5" name="Овал 20"/>
              <p:cNvSpPr/>
              <p:nvPr/>
            </p:nvSpPr>
            <p:spPr>
              <a:xfrm>
                <a:off x="5667840" y="5433120"/>
                <a:ext cx="109080" cy="110520"/>
              </a:xfrm>
              <a:prstGeom prst="ellipse">
                <a:avLst/>
              </a:pr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24840" rIns="67500" bIns="248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496" name="Полилиния 47"/>
              <p:cNvSpPr/>
              <p:nvPr/>
            </p:nvSpPr>
            <p:spPr>
              <a:xfrm>
                <a:off x="5667840" y="5471280"/>
                <a:ext cx="109080" cy="16200"/>
              </a:xfrm>
              <a:custGeom>
                <a:avLst/>
                <a:gdLst>
                  <a:gd name="textAreaLeft" fmla="*/ 0 w 109080"/>
                  <a:gd name="textAreaRight" fmla="*/ 109440 w 109080"/>
                  <a:gd name="textAreaTop" fmla="*/ 0 h 16200"/>
                  <a:gd name="textAreaBottom" fmla="*/ 16560 h 16200"/>
                </a:gdLst>
                <a:ahLst/>
                <a:cxnLst/>
                <a:rect l="textAreaLeft" t="textAreaTop" r="textAreaRight" b="textAreaBottom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21330" rIns="67500" bIns="-2133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7" name="Полилиния 48"/>
              <p:cNvSpPr/>
              <p:nvPr/>
            </p:nvSpPr>
            <p:spPr>
              <a:xfrm>
                <a:off x="5867280" y="5536800"/>
                <a:ext cx="99360" cy="669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6960"/>
                  <a:gd name="textAreaBottom" fmla="*/ 67320 h 669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6740" rIns="67500" bIns="167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8" name="Полилиния 49"/>
              <p:cNvSpPr/>
              <p:nvPr/>
            </p:nvSpPr>
            <p:spPr>
              <a:xfrm>
                <a:off x="5949720" y="5536800"/>
                <a:ext cx="99360" cy="669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6960"/>
                  <a:gd name="textAreaBottom" fmla="*/ 67320 h 669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6740" rIns="67500" bIns="167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499" name="Овал 21"/>
              <p:cNvSpPr/>
              <p:nvPr/>
            </p:nvSpPr>
            <p:spPr>
              <a:xfrm>
                <a:off x="5903640" y="5433120"/>
                <a:ext cx="109080" cy="110520"/>
              </a:xfrm>
              <a:prstGeom prst="ellipse">
                <a:avLst/>
              </a:pr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24840" rIns="67500" bIns="248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00" name="Полилиния 50"/>
              <p:cNvSpPr/>
              <p:nvPr/>
            </p:nvSpPr>
            <p:spPr>
              <a:xfrm>
                <a:off x="5903640" y="5471280"/>
                <a:ext cx="109080" cy="16200"/>
              </a:xfrm>
              <a:custGeom>
                <a:avLst/>
                <a:gdLst>
                  <a:gd name="textAreaLeft" fmla="*/ 0 w 109080"/>
                  <a:gd name="textAreaRight" fmla="*/ 109440 w 109080"/>
                  <a:gd name="textAreaTop" fmla="*/ 0 h 16200"/>
                  <a:gd name="textAreaBottom" fmla="*/ 16560 h 16200"/>
                </a:gdLst>
                <a:ahLst/>
                <a:cxnLst/>
                <a:rect l="textAreaLeft" t="textAreaTop" r="textAreaRight" b="textAreaBottom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21330" rIns="67500" bIns="-2133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01" name="Полилиния 51"/>
              <p:cNvSpPr/>
              <p:nvPr/>
            </p:nvSpPr>
            <p:spPr>
              <a:xfrm>
                <a:off x="5750280" y="5760720"/>
                <a:ext cx="99360" cy="687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8760"/>
                  <a:gd name="textAreaBottom" fmla="*/ 69120 h 687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14" y="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0"/>
                      <a:pt x="0" y="12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2" y="16"/>
                      <a:pt x="22" y="16"/>
                      <a:pt x="22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090" rIns="67500" bIns="180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02" name="Полилиния 52"/>
              <p:cNvSpPr/>
              <p:nvPr/>
            </p:nvSpPr>
            <p:spPr>
              <a:xfrm>
                <a:off x="5830920" y="5760720"/>
                <a:ext cx="99360" cy="68760"/>
              </a:xfrm>
              <a:custGeom>
                <a:avLst/>
                <a:gdLst>
                  <a:gd name="textAreaLeft" fmla="*/ 0 w 99360"/>
                  <a:gd name="textAreaRight" fmla="*/ 99720 w 99360"/>
                  <a:gd name="textAreaTop" fmla="*/ 0 h 68760"/>
                  <a:gd name="textAreaBottom" fmla="*/ 69120 h 68760"/>
                </a:gdLst>
                <a:ahLst/>
                <a:cxnLst/>
                <a:rect l="textAreaLeft" t="textAreaTop" r="textAreaRight" b="textAreaBottom"/>
                <a:pathLst>
                  <a:path w="22" h="16">
                    <a:moveTo>
                      <a:pt x="8" y="0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10"/>
                      <a:pt x="22" y="12"/>
                      <a:pt x="22" y="14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090" rIns="67500" bIns="180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03" name="Овал 22"/>
              <p:cNvSpPr/>
              <p:nvPr/>
            </p:nvSpPr>
            <p:spPr>
              <a:xfrm>
                <a:off x="5786640" y="5657040"/>
                <a:ext cx="106920" cy="110520"/>
              </a:xfrm>
              <a:prstGeom prst="ellipse">
                <a:avLst/>
              </a:pr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24840" rIns="67500" bIns="248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04" name="Полилиния 53"/>
              <p:cNvSpPr/>
              <p:nvPr/>
            </p:nvSpPr>
            <p:spPr>
              <a:xfrm>
                <a:off x="5786640" y="5695200"/>
                <a:ext cx="106920" cy="18000"/>
              </a:xfrm>
              <a:custGeom>
                <a:avLst/>
                <a:gdLst>
                  <a:gd name="textAreaLeft" fmla="*/ 0 w 106920"/>
                  <a:gd name="textAreaRight" fmla="*/ 107280 w 106920"/>
                  <a:gd name="textAreaTop" fmla="*/ 0 h 18000"/>
                  <a:gd name="textAreaBottom" fmla="*/ 18360 h 18000"/>
                </a:gdLst>
                <a:ahLst/>
                <a:cxnLst/>
                <a:rect l="textAreaLeft" t="textAreaTop" r="textAreaRight" b="textAreaBottom"/>
                <a:pathLst>
                  <a:path w="24" h="4">
                    <a:moveTo>
                      <a:pt x="24" y="2"/>
                    </a:moveTo>
                    <a:cubicBezTo>
                      <a:pt x="22" y="4"/>
                      <a:pt x="16" y="4"/>
                      <a:pt x="14" y="0"/>
                    </a:cubicBezTo>
                    <a:cubicBezTo>
                      <a:pt x="10" y="4"/>
                      <a:pt x="3" y="4"/>
                      <a:pt x="0" y="1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19980" rIns="67500" bIns="-199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05" name="Линия  3"/>
              <p:cNvSpPr/>
              <p:nvPr/>
            </p:nvSpPr>
            <p:spPr>
              <a:xfrm>
                <a:off x="5694480" y="5638680"/>
                <a:ext cx="46080" cy="43560"/>
              </a:xfrm>
              <a:prstGeom prst="line">
                <a:avLst/>
              </a:prstGeom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1080" rIns="67500" bIns="-10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06" name="Линия  4"/>
              <p:cNvSpPr/>
              <p:nvPr/>
            </p:nvSpPr>
            <p:spPr>
              <a:xfrm flipH="1">
                <a:off x="5940000" y="5638680"/>
                <a:ext cx="46080" cy="43560"/>
              </a:xfrm>
              <a:prstGeom prst="line">
                <a:avLst/>
              </a:prstGeom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1080" rIns="67500" bIns="-10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</p:grpSp>
        <p:grpSp>
          <p:nvGrpSpPr>
            <p:cNvPr id="11" name="Группа 9"/>
            <p:cNvGrpSpPr/>
            <p:nvPr/>
          </p:nvGrpSpPr>
          <p:grpSpPr>
            <a:xfrm>
              <a:off x="7018200" y="3106440"/>
              <a:ext cx="398160" cy="361800"/>
              <a:chOff x="7018200" y="3106440"/>
              <a:chExt cx="398160" cy="361800"/>
            </a:xfrm>
          </p:grpSpPr>
          <p:sp>
            <p:nvSpPr>
              <p:cNvPr id="508" name="Овал 23"/>
              <p:cNvSpPr/>
              <p:nvPr/>
            </p:nvSpPr>
            <p:spPr>
              <a:xfrm>
                <a:off x="7044840" y="3279240"/>
                <a:ext cx="91800" cy="853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1880" rIns="67500" bIns="118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09" name="Полилиния 54"/>
              <p:cNvSpPr/>
              <p:nvPr/>
            </p:nvSpPr>
            <p:spPr>
              <a:xfrm>
                <a:off x="7018200" y="3364920"/>
                <a:ext cx="131760" cy="68760"/>
              </a:xfrm>
              <a:custGeom>
                <a:avLst/>
                <a:gdLst>
                  <a:gd name="textAreaLeft" fmla="*/ 0 w 131760"/>
                  <a:gd name="textAreaRight" fmla="*/ 132120 w 131760"/>
                  <a:gd name="textAreaTop" fmla="*/ 0 h 68760"/>
                  <a:gd name="textAreaBottom" fmla="*/ 69120 h 68760"/>
                </a:gdLst>
                <a:ahLst/>
                <a:cxnLst/>
                <a:rect l="textAreaLeft" t="textAreaTop" r="textAreaRight" b="textAreaBottom"/>
                <a:pathLst>
                  <a:path w="29" h="16">
                    <a:moveTo>
                      <a:pt x="22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1" y="0"/>
                      <a:pt x="26" y="3"/>
                      <a:pt x="29" y="7"/>
                    </a:cubicBez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090" rIns="67500" bIns="180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0" name="Овал 24"/>
              <p:cNvSpPr/>
              <p:nvPr/>
            </p:nvSpPr>
            <p:spPr>
              <a:xfrm>
                <a:off x="7300080" y="3279240"/>
                <a:ext cx="89640" cy="853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1880" rIns="67500" bIns="118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11" name="Полилиния 55"/>
              <p:cNvSpPr/>
              <p:nvPr/>
            </p:nvSpPr>
            <p:spPr>
              <a:xfrm>
                <a:off x="7286400" y="3364920"/>
                <a:ext cx="129960" cy="68760"/>
              </a:xfrm>
              <a:custGeom>
                <a:avLst/>
                <a:gdLst>
                  <a:gd name="textAreaLeft" fmla="*/ 0 w 129960"/>
                  <a:gd name="textAreaRight" fmla="*/ 130320 w 129960"/>
                  <a:gd name="textAreaTop" fmla="*/ 0 h 68760"/>
                  <a:gd name="textAreaBottom" fmla="*/ 69120 h 68760"/>
                </a:gdLst>
                <a:ahLst/>
                <a:cxnLst/>
                <a:rect l="textAreaLeft" t="textAreaTop" r="textAreaRight" b="textAreaBottom"/>
                <a:pathLst>
                  <a:path w="29" h="16">
                    <a:moveTo>
                      <a:pt x="0" y="7"/>
                    </a:moveTo>
                    <a:cubicBezTo>
                      <a:pt x="3" y="3"/>
                      <a:pt x="8" y="0"/>
                      <a:pt x="13" y="0"/>
                    </a:cubicBezTo>
                    <a:cubicBezTo>
                      <a:pt x="22" y="0"/>
                      <a:pt x="29" y="7"/>
                      <a:pt x="29" y="16"/>
                    </a:cubicBezTo>
                    <a:cubicBezTo>
                      <a:pt x="7" y="16"/>
                      <a:pt x="7" y="16"/>
                      <a:pt x="7" y="16"/>
                    </a:cubicBez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090" rIns="67500" bIns="180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2" name="Овал 25"/>
              <p:cNvSpPr/>
              <p:nvPr/>
            </p:nvSpPr>
            <p:spPr>
              <a:xfrm>
                <a:off x="7154280" y="3244680"/>
                <a:ext cx="126000" cy="12528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32670" rIns="67500" bIns="3267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13" name="Полилиния 56"/>
              <p:cNvSpPr/>
              <p:nvPr/>
            </p:nvSpPr>
            <p:spPr>
              <a:xfrm>
                <a:off x="7123680" y="3193560"/>
                <a:ext cx="189360" cy="41400"/>
              </a:xfrm>
              <a:custGeom>
                <a:avLst/>
                <a:gdLst>
                  <a:gd name="textAreaLeft" fmla="*/ 0 w 189360"/>
                  <a:gd name="textAreaRight" fmla="*/ 189720 w 189360"/>
                  <a:gd name="textAreaTop" fmla="*/ 0 h 41400"/>
                  <a:gd name="textAreaBottom" fmla="*/ 41760 h 41400"/>
                </a:gdLst>
                <a:ahLst/>
                <a:cxnLst/>
                <a:rect l="textAreaLeft" t="textAreaTop" r="textAreaRight" b="textAreaBottom"/>
                <a:pathLst>
                  <a:path w="42" h="10">
                    <a:moveTo>
                      <a:pt x="0" y="10"/>
                    </a:moveTo>
                    <a:cubicBezTo>
                      <a:pt x="5" y="4"/>
                      <a:pt x="13" y="0"/>
                      <a:pt x="21" y="0"/>
                    </a:cubicBezTo>
                    <a:cubicBezTo>
                      <a:pt x="29" y="0"/>
                      <a:pt x="37" y="4"/>
                      <a:pt x="42" y="10"/>
                    </a:cubicBez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2430" rIns="67500" bIns="-243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4" name="Полилиния 57"/>
              <p:cNvSpPr/>
              <p:nvPr/>
            </p:nvSpPr>
            <p:spPr>
              <a:xfrm>
                <a:off x="7090920" y="3150000"/>
                <a:ext cx="254520" cy="56160"/>
              </a:xfrm>
              <a:custGeom>
                <a:avLst/>
                <a:gdLst>
                  <a:gd name="textAreaLeft" fmla="*/ 0 w 254520"/>
                  <a:gd name="textAreaRight" fmla="*/ 254880 w 254520"/>
                  <a:gd name="textAreaTop" fmla="*/ 0 h 56160"/>
                  <a:gd name="textAreaBottom" fmla="*/ 56520 h 56160"/>
                </a:gdLst>
                <a:ahLst/>
                <a:cxnLst/>
                <a:rect l="textAreaLeft" t="textAreaTop" r="textAreaRight" b="textAreaBottom"/>
                <a:pathLst>
                  <a:path w="56" h="13">
                    <a:moveTo>
                      <a:pt x="0" y="13"/>
                    </a:moveTo>
                    <a:cubicBezTo>
                      <a:pt x="7" y="5"/>
                      <a:pt x="17" y="0"/>
                      <a:pt x="28" y="0"/>
                    </a:cubicBezTo>
                    <a:cubicBezTo>
                      <a:pt x="39" y="0"/>
                      <a:pt x="49" y="5"/>
                      <a:pt x="56" y="13"/>
                    </a:cubicBez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8640" rIns="67500" bIns="864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5" name="Полилиния 58"/>
              <p:cNvSpPr/>
              <p:nvPr/>
            </p:nvSpPr>
            <p:spPr>
              <a:xfrm>
                <a:off x="7054560" y="3106440"/>
                <a:ext cx="325440" cy="72360"/>
              </a:xfrm>
              <a:custGeom>
                <a:avLst/>
                <a:gdLst>
                  <a:gd name="textAreaLeft" fmla="*/ 0 w 325440"/>
                  <a:gd name="textAreaRight" fmla="*/ 325800 w 325440"/>
                  <a:gd name="textAreaTop" fmla="*/ 0 h 72360"/>
                  <a:gd name="textAreaBottom" fmla="*/ 72720 h 72360"/>
                </a:gdLst>
                <a:ahLst/>
                <a:cxnLst/>
                <a:rect l="textAreaLeft" t="textAreaTop" r="textAreaRight" b="textAreaBottom"/>
                <a:pathLst>
                  <a:path w="72" h="17">
                    <a:moveTo>
                      <a:pt x="0" y="17"/>
                    </a:moveTo>
                    <a:cubicBezTo>
                      <a:pt x="8" y="7"/>
                      <a:pt x="21" y="0"/>
                      <a:pt x="36" y="0"/>
                    </a:cubicBezTo>
                    <a:cubicBezTo>
                      <a:pt x="51" y="0"/>
                      <a:pt x="64" y="7"/>
                      <a:pt x="72" y="17"/>
                    </a:cubicBezTo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20790" rIns="67500" bIns="207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6" name="Полилиния 59"/>
              <p:cNvSpPr/>
              <p:nvPr/>
            </p:nvSpPr>
            <p:spPr>
              <a:xfrm>
                <a:off x="7113960" y="3370320"/>
                <a:ext cx="208440" cy="97920"/>
              </a:xfrm>
              <a:custGeom>
                <a:avLst/>
                <a:gdLst>
                  <a:gd name="textAreaLeft" fmla="*/ 0 w 208440"/>
                  <a:gd name="textAreaRight" fmla="*/ 208800 w 208440"/>
                  <a:gd name="textAreaTop" fmla="*/ 0 h 97920"/>
                  <a:gd name="textAreaBottom" fmla="*/ 98280 h 97920"/>
                </a:gdLst>
                <a:ahLst/>
                <a:cxnLst/>
                <a:rect l="textAreaLeft" t="textAreaTop" r="textAreaRight" b="textAreaBottom"/>
                <a:pathLst>
                  <a:path w="46" h="23">
                    <a:moveTo>
                      <a:pt x="46" y="23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6" y="0"/>
                      <a:pt x="46" y="10"/>
                      <a:pt x="46" y="23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33750" rIns="67500" bIns="3375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</p:grpSp>
        <p:grpSp>
          <p:nvGrpSpPr>
            <p:cNvPr id="12" name="Группа 10"/>
            <p:cNvGrpSpPr/>
            <p:nvPr/>
          </p:nvGrpSpPr>
          <p:grpSpPr>
            <a:xfrm>
              <a:off x="4382280" y="3071880"/>
              <a:ext cx="415800" cy="396360"/>
              <a:chOff x="4382280" y="3071880"/>
              <a:chExt cx="415800" cy="396360"/>
            </a:xfrm>
          </p:grpSpPr>
          <p:sp>
            <p:nvSpPr>
              <p:cNvPr id="518" name="Полилиния 60"/>
              <p:cNvSpPr/>
              <p:nvPr/>
            </p:nvSpPr>
            <p:spPr>
              <a:xfrm>
                <a:off x="4472280" y="3071880"/>
                <a:ext cx="235440" cy="223560"/>
              </a:xfrm>
              <a:custGeom>
                <a:avLst/>
                <a:gdLst>
                  <a:gd name="textAreaLeft" fmla="*/ 0 w 235440"/>
                  <a:gd name="textAreaRight" fmla="*/ 235800 w 235440"/>
                  <a:gd name="textAreaTop" fmla="*/ 0 h 223560"/>
                  <a:gd name="textAreaBottom" fmla="*/ 223920 h 223560"/>
                </a:gdLst>
                <a:ahLst/>
                <a:cxnLst/>
                <a:rect l="textAreaLeft" t="textAreaTop" r="textAreaRight" b="textAreaBottom"/>
                <a:pathLst>
                  <a:path w="52" h="52">
                    <a:moveTo>
                      <a:pt x="52" y="26"/>
                    </a:moveTo>
                    <a:cubicBezTo>
                      <a:pt x="52" y="40"/>
                      <a:pt x="40" y="52"/>
                      <a:pt x="26" y="52"/>
                    </a:cubicBezTo>
                    <a:cubicBezTo>
                      <a:pt x="12" y="52"/>
                      <a:pt x="0" y="40"/>
                      <a:pt x="0" y="25"/>
                    </a:cubicBezTo>
                    <a:cubicBezTo>
                      <a:pt x="0" y="11"/>
                      <a:pt x="11" y="1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33750" rIns="67500" bIns="3375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19" name="Полилиния  2"/>
              <p:cNvSpPr/>
              <p:nvPr/>
            </p:nvSpPr>
            <p:spPr>
              <a:xfrm>
                <a:off x="4522320" y="3071880"/>
                <a:ext cx="63000" cy="223560"/>
              </a:xfrm>
              <a:custGeom>
                <a:avLst/>
                <a:gdLst>
                  <a:gd name="textAreaLeft" fmla="*/ 0 w 63000"/>
                  <a:gd name="textAreaRight" fmla="*/ 63360 w 63000"/>
                  <a:gd name="textAreaTop" fmla="*/ 0 h 223560"/>
                  <a:gd name="textAreaBottom" fmla="*/ 223920 h 223560"/>
                </a:gdLst>
                <a:ahLst/>
                <a:cxnLst/>
                <a:rect l="textAreaLeft" t="textAreaTop" r="textAreaRight" b="textAreaBottom"/>
                <a:pathLst>
                  <a:path w="14" h="52">
                    <a:moveTo>
                      <a:pt x="14" y="0"/>
                    </a:moveTo>
                    <a:cubicBezTo>
                      <a:pt x="0" y="15"/>
                      <a:pt x="0" y="34"/>
                      <a:pt x="14" y="52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33750" rIns="67500" bIns="3375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20" name="Полилиния 61"/>
              <p:cNvSpPr/>
              <p:nvPr/>
            </p:nvSpPr>
            <p:spPr>
              <a:xfrm>
                <a:off x="4595040" y="3071880"/>
                <a:ext cx="63000" cy="223560"/>
              </a:xfrm>
              <a:custGeom>
                <a:avLst/>
                <a:gdLst>
                  <a:gd name="textAreaLeft" fmla="*/ 0 w 63000"/>
                  <a:gd name="textAreaRight" fmla="*/ 63360 w 63000"/>
                  <a:gd name="textAreaTop" fmla="*/ 0 h 223560"/>
                  <a:gd name="textAreaBottom" fmla="*/ 223920 h 223560"/>
                </a:gdLst>
                <a:ahLst/>
                <a:cxnLst/>
                <a:rect l="textAreaLeft" t="textAreaTop" r="textAreaRight" b="textAreaBottom"/>
                <a:pathLst>
                  <a:path w="14" h="52">
                    <a:moveTo>
                      <a:pt x="0" y="0"/>
                    </a:moveTo>
                    <a:cubicBezTo>
                      <a:pt x="14" y="15"/>
                      <a:pt x="14" y="34"/>
                      <a:pt x="0" y="52"/>
                    </a:cubicBezTo>
                  </a:path>
                </a:pathLst>
              </a:custGeom>
              <a:solidFill>
                <a:srgbClr val="2AA9AC"/>
              </a:solidFill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33750" rIns="67500" bIns="3375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21" name="Линия 6"/>
              <p:cNvSpPr/>
              <p:nvPr/>
            </p:nvSpPr>
            <p:spPr>
              <a:xfrm>
                <a:off x="4491360" y="3242520"/>
                <a:ext cx="199440" cy="360"/>
              </a:xfrm>
              <a:prstGeom prst="line">
                <a:avLst/>
              </a:prstGeom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33480" rIns="67500" bIns="-334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22" name="Линия 7"/>
              <p:cNvSpPr/>
              <p:nvPr/>
            </p:nvSpPr>
            <p:spPr>
              <a:xfrm>
                <a:off x="4491360" y="3122640"/>
                <a:ext cx="199440" cy="360"/>
              </a:xfrm>
              <a:prstGeom prst="line">
                <a:avLst/>
              </a:prstGeom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33480" rIns="67500" bIns="-334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23" name="Линия 8"/>
              <p:cNvSpPr/>
              <p:nvPr/>
            </p:nvSpPr>
            <p:spPr>
              <a:xfrm>
                <a:off x="4472280" y="3182760"/>
                <a:ext cx="235800" cy="360"/>
              </a:xfrm>
              <a:prstGeom prst="line">
                <a:avLst/>
              </a:prstGeom>
              <a:ln w="14288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-33480" rIns="67500" bIns="-3348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  <p:sp>
            <p:nvSpPr>
              <p:cNvPr id="524" name="Овал 26"/>
              <p:cNvSpPr/>
              <p:nvPr/>
            </p:nvSpPr>
            <p:spPr>
              <a:xfrm>
                <a:off x="4408920" y="3312000"/>
                <a:ext cx="89640" cy="871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25" name="Овал 27"/>
              <p:cNvSpPr/>
              <p:nvPr/>
            </p:nvSpPr>
            <p:spPr>
              <a:xfrm>
                <a:off x="4545360" y="3312000"/>
                <a:ext cx="89640" cy="871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26" name="Овал 28"/>
              <p:cNvSpPr/>
              <p:nvPr/>
            </p:nvSpPr>
            <p:spPr>
              <a:xfrm>
                <a:off x="4681440" y="3312000"/>
                <a:ext cx="89640" cy="87120"/>
              </a:xfrm>
              <a:prstGeom prst="ellipse">
                <a:avLst/>
              </a:pr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2690" rIns="67500" bIns="126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527" name="Полилиния 62"/>
              <p:cNvSpPr/>
              <p:nvPr/>
            </p:nvSpPr>
            <p:spPr>
              <a:xfrm>
                <a:off x="4382280" y="3399480"/>
                <a:ext cx="415800" cy="68760"/>
              </a:xfrm>
              <a:custGeom>
                <a:avLst/>
                <a:gdLst>
                  <a:gd name="textAreaLeft" fmla="*/ 0 w 415800"/>
                  <a:gd name="textAreaRight" fmla="*/ 416160 w 415800"/>
                  <a:gd name="textAreaTop" fmla="*/ 0 h 68760"/>
                  <a:gd name="textAreaBottom" fmla="*/ 69120 h 68760"/>
                </a:gdLst>
                <a:ahLst/>
                <a:cxnLst/>
                <a:rect l="textAreaLeft" t="textAreaTop" r="textAreaRight" b="textAreaBottom"/>
                <a:pathLst>
                  <a:path w="92" h="16">
                    <a:moveTo>
                      <a:pt x="76" y="0"/>
                    </a:moveTo>
                    <a:cubicBezTo>
                      <a:pt x="69" y="0"/>
                      <a:pt x="63" y="4"/>
                      <a:pt x="61" y="11"/>
                    </a:cubicBezTo>
                    <a:cubicBezTo>
                      <a:pt x="59" y="4"/>
                      <a:pt x="53" y="0"/>
                      <a:pt x="46" y="0"/>
                    </a:cubicBezTo>
                    <a:cubicBezTo>
                      <a:pt x="39" y="0"/>
                      <a:pt x="33" y="4"/>
                      <a:pt x="31" y="11"/>
                    </a:cubicBezTo>
                    <a:cubicBezTo>
                      <a:pt x="29" y="4"/>
                      <a:pt x="23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8"/>
                      <a:pt x="85" y="0"/>
                      <a:pt x="76" y="0"/>
                    </a:cubicBezTo>
                    <a:close/>
                  </a:path>
                </a:pathLst>
              </a:custGeom>
              <a:solidFill>
                <a:srgbClr val="2AA9AC"/>
              </a:solidFill>
              <a:ln w="14288" cap="rnd">
                <a:solidFill>
                  <a:srgbClr val="FFFFFF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7500" tIns="18090" rIns="67500" bIns="18090" anchor="t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ru-RU" sz="1620" spc="-1">
                  <a:solidFill>
                    <a:srgbClr val="8064A2">
                      <a:lumMod val="60000"/>
                      <a:lumOff val="40000"/>
                    </a:srgbClr>
                  </a:solidFill>
                  <a:latin typeface="Inter 18pt"/>
                </a:endParaRPr>
              </a:p>
            </p:txBody>
          </p:sp>
        </p:grpSp>
      </p:grpSp>
      <p:sp>
        <p:nvSpPr>
          <p:cNvPr id="528" name="Прямоугольник 56"/>
          <p:cNvSpPr/>
          <p:nvPr/>
        </p:nvSpPr>
        <p:spPr>
          <a:xfrm>
            <a:off x="2485810" y="3806012"/>
            <a:ext cx="1435590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сады, школы г. Буя, учреждения СПО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9" name="Прямоугольник 57"/>
          <p:cNvSpPr/>
          <p:nvPr/>
        </p:nvSpPr>
        <p:spPr>
          <a:xfrm>
            <a:off x="4934127" y="3945316"/>
            <a:ext cx="1693039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предприятия,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spc="-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Буя 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0" name="Прямоугольник 58"/>
          <p:cNvSpPr/>
          <p:nvPr/>
        </p:nvSpPr>
        <p:spPr>
          <a:xfrm>
            <a:off x="3646926" y="1568452"/>
            <a:ext cx="1794150" cy="64633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«Уникум» - муниципальный ресурсный центр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1" name="Скругленный прямоугольник 8"/>
          <p:cNvSpPr/>
          <p:nvPr/>
        </p:nvSpPr>
        <p:spPr>
          <a:xfrm>
            <a:off x="527035" y="1489799"/>
            <a:ext cx="2455867" cy="1552024"/>
          </a:xfrm>
          <a:prstGeom prst="roundRect">
            <a:avLst>
              <a:gd name="adj" fmla="val 7521"/>
            </a:avLst>
          </a:prstGeom>
          <a:solidFill>
            <a:srgbClr val="F7F7F7">
              <a:alpha val="39000"/>
            </a:srgbClr>
          </a:solidFill>
          <a:ln w="3175"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pc="-1">
              <a:solidFill>
                <a:srgbClr val="FFFFFF"/>
              </a:solidFill>
              <a:latin typeface="Cera Pro"/>
            </a:endParaRPr>
          </a:p>
        </p:txBody>
      </p:sp>
      <p:sp>
        <p:nvSpPr>
          <p:cNvPr id="532" name="Скругленный прямоугольник 17"/>
          <p:cNvSpPr/>
          <p:nvPr/>
        </p:nvSpPr>
        <p:spPr>
          <a:xfrm>
            <a:off x="6277313" y="1579411"/>
            <a:ext cx="2283390" cy="1566540"/>
          </a:xfrm>
          <a:prstGeom prst="roundRect">
            <a:avLst>
              <a:gd name="adj" fmla="val 7521"/>
            </a:avLst>
          </a:prstGeom>
          <a:solidFill>
            <a:schemeClr val="bg1">
              <a:alpha val="39000"/>
            </a:schemeClr>
          </a:solidFill>
          <a:ln w="3175"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pc="-1">
              <a:solidFill>
                <a:srgbClr val="FFFFFF"/>
              </a:solidFill>
              <a:latin typeface="Cera Pro"/>
            </a:endParaRPr>
          </a:p>
        </p:txBody>
      </p:sp>
      <p:sp>
        <p:nvSpPr>
          <p:cNvPr id="533" name="Скругленный прямоугольник 18"/>
          <p:cNvSpPr/>
          <p:nvPr/>
        </p:nvSpPr>
        <p:spPr>
          <a:xfrm>
            <a:off x="6680462" y="3196620"/>
            <a:ext cx="1779970" cy="1913062"/>
          </a:xfrm>
          <a:prstGeom prst="roundRect">
            <a:avLst>
              <a:gd name="adj" fmla="val 7521"/>
            </a:avLst>
          </a:prstGeom>
          <a:solidFill>
            <a:schemeClr val="bg1">
              <a:alpha val="39000"/>
            </a:schemeClr>
          </a:solidFill>
          <a:ln w="3175"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pc="-1">
              <a:solidFill>
                <a:srgbClr val="FFFFFF"/>
              </a:solidFill>
              <a:latin typeface="Cera Pro"/>
            </a:endParaRPr>
          </a:p>
        </p:txBody>
      </p:sp>
      <p:sp>
        <p:nvSpPr>
          <p:cNvPr id="534" name="TextBox 22"/>
          <p:cNvSpPr/>
          <p:nvPr/>
        </p:nvSpPr>
        <p:spPr>
          <a:xfrm>
            <a:off x="513268" y="1993575"/>
            <a:ext cx="2659500" cy="391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338DCD"/>
                </a:solidFill>
                <a:latin typeface="Verdana"/>
              </a:rPr>
              <a:t>4 класса: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естественно-научный профиль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35" name="TextBox 24"/>
          <p:cNvSpPr/>
          <p:nvPr/>
        </p:nvSpPr>
        <p:spPr>
          <a:xfrm>
            <a:off x="507443" y="1630670"/>
            <a:ext cx="2309040" cy="391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338DCD"/>
                </a:solidFill>
                <a:latin typeface="Verdana"/>
              </a:rPr>
              <a:t>3 класса: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технологический профиль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36" name="TextBox 26"/>
          <p:cNvSpPr/>
          <p:nvPr/>
        </p:nvSpPr>
        <p:spPr>
          <a:xfrm>
            <a:off x="524453" y="2698045"/>
            <a:ext cx="2292030" cy="391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338DCD"/>
                </a:solidFill>
                <a:latin typeface="Verdana"/>
              </a:rPr>
              <a:t>2 класса: </a:t>
            </a: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социально-экономический профиль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37" name="TextBox 28"/>
          <p:cNvSpPr/>
          <p:nvPr/>
        </p:nvSpPr>
        <p:spPr>
          <a:xfrm>
            <a:off x="524453" y="2285266"/>
            <a:ext cx="2139750" cy="391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338DCD"/>
                </a:solidFill>
                <a:latin typeface="Verdana"/>
              </a:rPr>
              <a:t>2 класса: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инженерный профиль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38" name="TextBox 29"/>
          <p:cNvSpPr/>
          <p:nvPr/>
        </p:nvSpPr>
        <p:spPr>
          <a:xfrm>
            <a:off x="6313140" y="1575180"/>
            <a:ext cx="2597940" cy="39132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>
                <a:solidFill>
                  <a:srgbClr val="9BBB59">
                    <a:lumMod val="75000"/>
                  </a:srgbClr>
                </a:solidFill>
                <a:latin typeface="Verdana"/>
              </a:rPr>
              <a:t>4 школы </a:t>
            </a:r>
            <a:r>
              <a:rPr lang="ru-RU" sz="1050" b="1" spc="-1">
                <a:solidFill>
                  <a:srgbClr val="000000"/>
                </a:solidFill>
                <a:latin typeface="Verdana"/>
              </a:rPr>
              <a:t>реализуют</a:t>
            </a:r>
            <a:endParaRPr lang="ru-RU" sz="1050" spc="-1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>
                <a:solidFill>
                  <a:srgbClr val="000000"/>
                </a:solidFill>
                <a:latin typeface="Verdana"/>
              </a:rPr>
              <a:t> профильное обучение</a:t>
            </a:r>
            <a:endParaRPr lang="ru-RU" sz="1050" spc="-1">
              <a:solidFill>
                <a:srgbClr val="000000"/>
              </a:solidFill>
            </a:endParaRPr>
          </a:p>
        </p:txBody>
      </p:sp>
      <p:sp>
        <p:nvSpPr>
          <p:cNvPr id="539" name="TextBox 30"/>
          <p:cNvSpPr/>
          <p:nvPr/>
        </p:nvSpPr>
        <p:spPr>
          <a:xfrm>
            <a:off x="6313140" y="2049840"/>
            <a:ext cx="2429460" cy="5529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9BBB59">
                    <a:lumMod val="75000"/>
                  </a:srgbClr>
                </a:solidFill>
                <a:latin typeface="Verdana"/>
              </a:rPr>
              <a:t>100%</a:t>
            </a: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 старшеклассников 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охвачены профильными программами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40" name="TextBox 31"/>
          <p:cNvSpPr/>
          <p:nvPr/>
        </p:nvSpPr>
        <p:spPr>
          <a:xfrm>
            <a:off x="6269130" y="2655450"/>
            <a:ext cx="2795580" cy="55290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9BBB59">
                    <a:lumMod val="75000"/>
                  </a:srgbClr>
                </a:solidFill>
                <a:latin typeface="Verdana"/>
              </a:rPr>
              <a:t>190</a:t>
            </a: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 </a:t>
            </a:r>
            <a:r>
              <a:rPr lang="ru-RU" sz="1050" b="1" spc="-1" dirty="0" smtClean="0">
                <a:solidFill>
                  <a:srgbClr val="000000"/>
                </a:solidFill>
                <a:latin typeface="Verdana"/>
              </a:rPr>
              <a:t>старшеклассников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 smtClean="0">
                <a:solidFill>
                  <a:srgbClr val="000000"/>
                </a:solidFill>
                <a:latin typeface="Verdana"/>
              </a:rPr>
              <a:t> </a:t>
            </a: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обучаются 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в </a:t>
            </a:r>
            <a:r>
              <a:rPr lang="ru-RU" sz="1050" b="1" spc="-1" dirty="0">
                <a:solidFill>
                  <a:srgbClr val="C0504D">
                    <a:lumMod val="75000"/>
                  </a:srgbClr>
                </a:solidFill>
                <a:latin typeface="Verdana"/>
              </a:rPr>
              <a:t>11</a:t>
            </a:r>
            <a:r>
              <a:rPr lang="ru-RU" sz="1050" b="1" spc="-1" dirty="0">
                <a:solidFill>
                  <a:srgbClr val="000000"/>
                </a:solidFill>
                <a:latin typeface="Verdana"/>
              </a:rPr>
              <a:t> профильных классах</a:t>
            </a:r>
            <a:endParaRPr lang="ru-RU" sz="1050" spc="-1" dirty="0">
              <a:solidFill>
                <a:srgbClr val="000000"/>
              </a:solidFill>
            </a:endParaRPr>
          </a:p>
        </p:txBody>
      </p:sp>
      <p:sp>
        <p:nvSpPr>
          <p:cNvPr id="541" name="Скругленный прямоугольник 19"/>
          <p:cNvSpPr/>
          <p:nvPr/>
        </p:nvSpPr>
        <p:spPr>
          <a:xfrm>
            <a:off x="559807" y="3109094"/>
            <a:ext cx="1838867" cy="2154792"/>
          </a:xfrm>
          <a:prstGeom prst="roundRect">
            <a:avLst>
              <a:gd name="adj" fmla="val 7521"/>
            </a:avLst>
          </a:prstGeom>
          <a:solidFill>
            <a:schemeClr val="bg1">
              <a:alpha val="39000"/>
            </a:schemeClr>
          </a:solidFill>
          <a:ln w="3175"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pc="-1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542" name="Скругленный прямоугольник 20"/>
          <p:cNvSpPr/>
          <p:nvPr/>
        </p:nvSpPr>
        <p:spPr>
          <a:xfrm>
            <a:off x="558025" y="3955454"/>
            <a:ext cx="1625940" cy="356940"/>
          </a:xfrm>
          <a:prstGeom prst="roundRect">
            <a:avLst>
              <a:gd name="adj" fmla="val 50000"/>
            </a:avLst>
          </a:prstGeom>
          <a:solidFill>
            <a:srgbClr val="E2D9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200" spc="-1" dirty="0">
                <a:solidFill>
                  <a:srgbClr val="000000"/>
                </a:solidFill>
                <a:latin typeface="Cera Pro"/>
              </a:rPr>
              <a:t>Педагогический</a:t>
            </a:r>
            <a:endParaRPr lang="ru-RU" sz="1200" spc="-1" dirty="0">
              <a:solidFill>
                <a:srgbClr val="000000"/>
              </a:solidFill>
            </a:endParaRPr>
          </a:p>
        </p:txBody>
      </p:sp>
      <p:sp>
        <p:nvSpPr>
          <p:cNvPr id="543" name="Прямоугольник 59"/>
          <p:cNvSpPr/>
          <p:nvPr/>
        </p:nvSpPr>
        <p:spPr>
          <a:xfrm>
            <a:off x="417516" y="3177722"/>
            <a:ext cx="2073330" cy="8068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200" b="1" spc="-1" dirty="0">
                <a:solidFill>
                  <a:srgbClr val="33917F"/>
                </a:solidFill>
                <a:latin typeface="Times New Roman" panose="02020603050405020304" pitchFamily="18" charset="0"/>
                <a:ea typeface="Verdana"/>
                <a:cs typeface="Times New Roman" panose="02020603050405020304" pitchFamily="18" charset="0"/>
              </a:rPr>
              <a:t>Сетевые предпрофессиональные классы на базе </a:t>
            </a:r>
            <a:endParaRPr lang="ru-RU" sz="1200" b="1" spc="-1" dirty="0">
              <a:solidFill>
                <a:srgbClr val="3391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200" b="1" spc="-1" dirty="0">
                <a:solidFill>
                  <a:srgbClr val="33917F"/>
                </a:solidFill>
                <a:latin typeface="Times New Roman" panose="02020603050405020304" pitchFamily="18" charset="0"/>
                <a:ea typeface="Verdana"/>
                <a:cs typeface="Times New Roman" panose="02020603050405020304" pitchFamily="18" charset="0"/>
              </a:rPr>
              <a:t>Центра «Уникум»</a:t>
            </a:r>
            <a:endParaRPr lang="ru-RU" sz="1200" b="1" spc="-1" dirty="0">
              <a:solidFill>
                <a:srgbClr val="3391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4" name="Скругленный прямоугольник 21"/>
          <p:cNvSpPr/>
          <p:nvPr/>
        </p:nvSpPr>
        <p:spPr>
          <a:xfrm>
            <a:off x="624791" y="4357213"/>
            <a:ext cx="1646730" cy="356940"/>
          </a:xfrm>
          <a:prstGeom prst="roundRect">
            <a:avLst>
              <a:gd name="adj" fmla="val 50000"/>
            </a:avLst>
          </a:prstGeom>
          <a:solidFill>
            <a:srgbClr val="E2D9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200" spc="-1">
                <a:solidFill>
                  <a:srgbClr val="000000"/>
                </a:solidFill>
                <a:latin typeface="Cera Pro"/>
              </a:rPr>
              <a:t>Медицинский</a:t>
            </a:r>
            <a:endParaRPr lang="ru-RU" sz="1200" spc="-1">
              <a:solidFill>
                <a:srgbClr val="000000"/>
              </a:solidFill>
            </a:endParaRPr>
          </a:p>
        </p:txBody>
      </p:sp>
      <p:sp>
        <p:nvSpPr>
          <p:cNvPr id="545" name="Скругленный прямоугольник 22"/>
          <p:cNvSpPr/>
          <p:nvPr/>
        </p:nvSpPr>
        <p:spPr>
          <a:xfrm>
            <a:off x="535051" y="4768921"/>
            <a:ext cx="1769850" cy="356940"/>
          </a:xfrm>
          <a:prstGeom prst="roundRect">
            <a:avLst>
              <a:gd name="adj" fmla="val 50000"/>
            </a:avLst>
          </a:prstGeom>
          <a:solidFill>
            <a:srgbClr val="E2D9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67500" tIns="33750" rIns="67500" bIns="3375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200" spc="-1" dirty="0">
                <a:solidFill>
                  <a:srgbClr val="000000"/>
                </a:solidFill>
                <a:latin typeface="Cera Pro"/>
              </a:rPr>
              <a:t>Правоохранительная деятельность</a:t>
            </a:r>
            <a:endParaRPr lang="ru-RU" sz="1200" spc="-1" dirty="0">
              <a:solidFill>
                <a:srgbClr val="000000"/>
              </a:solidFill>
            </a:endParaRPr>
          </a:p>
        </p:txBody>
      </p:sp>
      <p:sp>
        <p:nvSpPr>
          <p:cNvPr id="546" name="Picture 3"/>
          <p:cNvSpPr/>
          <p:nvPr/>
        </p:nvSpPr>
        <p:spPr>
          <a:xfrm>
            <a:off x="7300755" y="3845943"/>
            <a:ext cx="491016" cy="439680"/>
          </a:xfrm>
          <a:prstGeom prst="ellipse">
            <a:avLst/>
          </a:prstGeom>
          <a:blipFill rotWithShape="0">
            <a:blip r:embed="rId3" cstate="screen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pc="-1">
              <a:solidFill>
                <a:srgbClr val="000000"/>
              </a:solidFill>
            </a:endParaRPr>
          </a:p>
        </p:txBody>
      </p:sp>
      <p:sp>
        <p:nvSpPr>
          <p:cNvPr id="547" name="Прямоугольник 60"/>
          <p:cNvSpPr/>
          <p:nvPr/>
        </p:nvSpPr>
        <p:spPr>
          <a:xfrm>
            <a:off x="6607338" y="3308460"/>
            <a:ext cx="1877850" cy="49904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400" b="1" spc="-1" dirty="0">
                <a:solidFill>
                  <a:srgbClr val="0CA68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Федеральный проект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400" b="1" spc="-1" dirty="0">
                <a:solidFill>
                  <a:srgbClr val="0CA68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«Билет в будущее»</a:t>
            </a:r>
            <a:endParaRPr lang="ru-RU" sz="14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8" name="Прямоугольник 61"/>
          <p:cNvSpPr/>
          <p:nvPr/>
        </p:nvSpPr>
        <p:spPr>
          <a:xfrm>
            <a:off x="6820657" y="4324060"/>
            <a:ext cx="1468260" cy="7991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7500" tIns="33750" rIns="67500" bIns="33750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050" b="1" spc="-1" dirty="0">
                <a:solidFill>
                  <a:srgbClr val="808080"/>
                </a:solidFill>
                <a:latin typeface="Verdana"/>
                <a:ea typeface="Verdana"/>
              </a:rPr>
              <a:t>Результат:</a:t>
            </a:r>
            <a:endParaRPr lang="ru-RU" sz="1050" spc="-1" dirty="0">
              <a:solidFill>
                <a:srgbClr val="0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600" b="1" spc="-1" dirty="0">
                <a:solidFill>
                  <a:srgbClr val="0DA18F"/>
                </a:solidFill>
                <a:latin typeface="Cera Pro"/>
                <a:ea typeface="Verdana"/>
              </a:rPr>
              <a:t>1276</a:t>
            </a:r>
            <a:endParaRPr lang="ru-RU" sz="1600" spc="-1" dirty="0">
              <a:solidFill>
                <a:srgbClr val="0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ru-RU" sz="1050" b="1" spc="-1" dirty="0">
                <a:solidFill>
                  <a:srgbClr val="808080"/>
                </a:solidFill>
                <a:latin typeface="Verdana"/>
                <a:ea typeface="Verdana"/>
              </a:rPr>
              <a:t>школьников</a:t>
            </a:r>
            <a:endParaRPr lang="ru-RU" sz="1050" spc="-1" dirty="0">
              <a:solidFill>
                <a:srgbClr val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endParaRPr lang="ru-RU" sz="1050" spc="-1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3999" y="129382"/>
            <a:ext cx="8130650" cy="707197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0673669"/>
              </p:ext>
            </p:extLst>
          </p:nvPr>
        </p:nvGraphicFramePr>
        <p:xfrm>
          <a:off x="535051" y="5479569"/>
          <a:ext cx="5102742" cy="1042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657"/>
                <a:gridCol w="846265"/>
                <a:gridCol w="824205"/>
                <a:gridCol w="824205"/>
                <a:gridCol w="927114"/>
                <a:gridCol w="721296"/>
              </a:tblGrid>
              <a:tr h="30015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43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Заключили ЦД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Заключили ЦД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Планируют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оступать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Заключили ЦД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0015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чел.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чел.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чел.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чел.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чел.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86224" y="5177936"/>
            <a:ext cx="32288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направленность</a:t>
            </a:r>
            <a:endParaRPr lang="ru-RU" sz="1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3259026"/>
              </p:ext>
            </p:extLst>
          </p:nvPr>
        </p:nvGraphicFramePr>
        <p:xfrm>
          <a:off x="5660767" y="5474732"/>
          <a:ext cx="2865560" cy="988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638"/>
                <a:gridCol w="827826"/>
                <a:gridCol w="864096"/>
              </a:tblGrid>
              <a:tr h="291958"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4504">
                <a:tc>
                  <a:txBody>
                    <a:bodyPr/>
                    <a:lstStyle/>
                    <a:p>
                      <a:r>
                        <a:rPr lang="ru-RU" sz="105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Закончили программу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Заключили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ЦД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4812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человек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чел.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чел.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660767" y="5136178"/>
            <a:ext cx="30208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-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</a:t>
            </a:r>
            <a:r>
              <a:rPr lang="ru-RU" sz="1600" b="1" spc="-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1022527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1" name="Picture 4"/>
          <p:cNvPicPr/>
          <p:nvPr/>
        </p:nvPicPr>
        <p:blipFill>
          <a:blip r:embed="rId2" cstate="email"/>
          <a:stretch/>
        </p:blipFill>
        <p:spPr>
          <a:xfrm>
            <a:off x="-17349" y="0"/>
            <a:ext cx="9197640" cy="6846480"/>
          </a:xfrm>
          <a:prstGeom prst="rect">
            <a:avLst/>
          </a:prstGeom>
          <a:ln w="9525">
            <a:solidFill>
              <a:srgbClr val="0000FF"/>
            </a:solidFill>
          </a:ln>
        </p:spPr>
      </p:pic>
      <p:sp>
        <p:nvSpPr>
          <p:cNvPr id="21" name="Прямоугольник 63"/>
          <p:cNvSpPr/>
          <p:nvPr/>
        </p:nvSpPr>
        <p:spPr>
          <a:xfrm>
            <a:off x="430489" y="102880"/>
            <a:ext cx="8194012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Arial"/>
                <a:ea typeface="Arial"/>
              </a:rPr>
              <a:t>                 </a:t>
            </a:r>
          </a:p>
          <a:p>
            <a:pPr algn="ctr">
              <a:lnSpc>
                <a:spcPct val="100000"/>
              </a:lnSpc>
            </a:pPr>
            <a:r>
              <a:rPr lang="ru-RU" b="1" spc="-1" dirty="0" smtClean="0">
                <a:latin typeface="Arial"/>
                <a:ea typeface="Arial"/>
              </a:rPr>
              <a:t>                     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РЕГИОНАЛЬНЫЙ </a:t>
            </a:r>
            <a:r>
              <a:rPr lang="ru-RU" sz="1600" b="1" spc="-1" dirty="0">
                <a:solidFill>
                  <a:srgbClr val="8165CB"/>
                </a:solidFill>
                <a:latin typeface="Arial"/>
                <a:ea typeface="Arial"/>
              </a:rPr>
              <a:t>ПРОЕКТ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«ПЕДАГОГИ И НАСТАВНИКИ»</a:t>
            </a:r>
            <a:endParaRPr lang="ru-RU" sz="1600" b="1" spc="-1" dirty="0">
              <a:solidFill>
                <a:srgbClr val="8165CB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ru-RU" sz="2800" b="0" strike="noStrike" spc="-1" dirty="0">
              <a:solidFill>
                <a:srgbClr val="8165CB"/>
              </a:solidFill>
              <a:latin typeface="Arial"/>
            </a:endParaRPr>
          </a:p>
        </p:txBody>
      </p:sp>
      <p:pic>
        <p:nvPicPr>
          <p:cNvPr id="22" name="Рисунок 1"/>
          <p:cNvPicPr/>
          <p:nvPr/>
        </p:nvPicPr>
        <p:blipFill rotWithShape="1">
          <a:blip r:embed="rId3" cstate="screen"/>
          <a:srcRect/>
          <a:stretch/>
        </p:blipFill>
        <p:spPr>
          <a:xfrm>
            <a:off x="430489" y="102880"/>
            <a:ext cx="1621231" cy="707019"/>
          </a:xfrm>
          <a:prstGeom prst="rect">
            <a:avLst/>
          </a:prstGeom>
          <a:solidFill>
            <a:srgbClr val="DDE9FF"/>
          </a:solidFill>
          <a:ln w="0">
            <a:noFill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7230880"/>
              </p:ext>
            </p:extLst>
          </p:nvPr>
        </p:nvGraphicFramePr>
        <p:xfrm>
          <a:off x="628560" y="5147396"/>
          <a:ext cx="3439384" cy="144995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448159"/>
                <a:gridCol w="767089"/>
                <a:gridCol w="1224136"/>
              </a:tblGrid>
              <a:tr h="797679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Советники директора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воспитанию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чел.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1 840,3 тыс. руб.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9FF"/>
                    </a:solidFill>
                  </a:tcPr>
                </a:tc>
              </a:tr>
              <a:tr h="652276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Классные руководители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 чел.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17342,6 тыс. руб</a:t>
                      </a:r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6E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6"/>
          <p:cNvGraphicFramePr/>
          <p:nvPr>
            <p:extLst>
              <p:ext uri="{D42A27DB-BD31-4B8C-83A1-F6EECF244321}">
                <p14:modId xmlns="" xmlns:p14="http://schemas.microsoft.com/office/powerpoint/2010/main" val="2483798831"/>
              </p:ext>
            </p:extLst>
          </p:nvPr>
        </p:nvGraphicFramePr>
        <p:xfrm>
          <a:off x="4231057" y="3761008"/>
          <a:ext cx="1943730" cy="1068840"/>
        </p:xfrm>
        <a:graphic>
          <a:graphicData uri="http://schemas.openxmlformats.org/drawingml/2006/table">
            <a:tbl>
              <a:tblPr>
                <a:effectLst>
                  <a:outerShdw blurRad="50760" dist="38160" dir="16200000" rotWithShape="0">
                    <a:srgbClr val="000000">
                      <a:alpha val="40000"/>
                    </a:srgbClr>
                  </a:outerShdw>
                </a:effectLst>
              </a:tblPr>
              <a:tblGrid>
                <a:gridCol w="243000"/>
                <a:gridCol w="619110"/>
                <a:gridCol w="1081620"/>
              </a:tblGrid>
              <a:tr h="4973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100" b="1" strike="noStrike" spc="-1" dirty="0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Годы</a:t>
                      </a: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Человек</a:t>
                      </a: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(квота)</a:t>
                      </a: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100" b="1" strike="noStrike" spc="-1" dirty="0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chemeClr val="bg1"/>
                          </a:solidFill>
                          <a:latin typeface="Arial"/>
                          <a:ea typeface="Arial"/>
                        </a:rPr>
                        <a:t>2025</a:t>
                      </a:r>
                      <a:endParaRPr lang="ru-RU" sz="11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5 человек</a:t>
                      </a: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1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Таблица 10"/>
          <p:cNvGraphicFramePr/>
          <p:nvPr>
            <p:extLst>
              <p:ext uri="{D42A27DB-BD31-4B8C-83A1-F6EECF244321}">
                <p14:modId xmlns="" xmlns:p14="http://schemas.microsoft.com/office/powerpoint/2010/main" val="3286517257"/>
              </p:ext>
            </p:extLst>
          </p:nvPr>
        </p:nvGraphicFramePr>
        <p:xfrm>
          <a:off x="6433351" y="2447098"/>
          <a:ext cx="2081729" cy="2382750"/>
        </p:xfrm>
        <a:graphic>
          <a:graphicData uri="http://schemas.openxmlformats.org/drawingml/2006/table">
            <a:tbl>
              <a:tblPr>
                <a:effectLst>
                  <a:outerShdw blurRad="50760" dist="38160" dir="16200000" rotWithShape="0">
                    <a:srgbClr val="000000">
                      <a:alpha val="40000"/>
                    </a:srgbClr>
                  </a:outerShdw>
                </a:effectLst>
              </a:tblPr>
              <a:tblGrid>
                <a:gridCol w="260350"/>
                <a:gridCol w="935181"/>
                <a:gridCol w="886198"/>
              </a:tblGrid>
              <a:tr h="54351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200" b="1" strike="noStrike" spc="-1" dirty="0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2021 год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4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solidFill>
                        <a:srgbClr val="4F81BD"/>
                      </a:solidFill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05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200" b="1" strike="noStrike" spc="-1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Arial"/>
                          <a:ea typeface="Arial"/>
                        </a:rPr>
                        <a:t>2022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4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989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200" b="1" strike="noStrike" spc="-1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Arial"/>
                          <a:ea typeface="Arial"/>
                        </a:rPr>
                        <a:t>2023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3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195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200" b="1" strike="noStrike" spc="-1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bg1"/>
                          </a:solidFill>
                          <a:latin typeface="Arial"/>
                          <a:ea typeface="Arial"/>
                        </a:rPr>
                        <a:t>2024 год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6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6835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endParaRPr lang="ru-RU" sz="1200" b="1" strike="noStrike" spc="-1">
                        <a:solidFill>
                          <a:srgbClr val="10243E"/>
                        </a:solidFill>
                        <a:latin typeface="Arial"/>
                        <a:ea typeface="Arial"/>
                      </a:endParaRPr>
                    </a:p>
                  </a:txBody>
                  <a:tcPr marL="2970" marR="2970" marT="34290" marB="34290" anchor="b">
                    <a:lnL>
                      <a:noFill/>
                    </a:lnL>
                    <a:lnR>
                      <a:noFill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Arial"/>
                          <a:ea typeface="Arial"/>
                        </a:rPr>
                        <a:t>2025 год</a:t>
                      </a:r>
                      <a:endParaRPr lang="ru-RU" sz="1200" b="0" strike="noStrike" spc="-1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rgbClr val="10243E"/>
                          </a:solidFill>
                          <a:latin typeface="Arial"/>
                          <a:ea typeface="Arial"/>
                        </a:rPr>
                        <a:t>3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 w="12240">
                      <a:noFill/>
                      <a:prstDash val="solid"/>
                    </a:lnT>
                    <a:lnB w="12240">
                      <a:solidFill>
                        <a:srgbClr val="4F81BD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1" name="Рисунок 73"/>
          <p:cNvPicPr/>
          <p:nvPr/>
        </p:nvPicPr>
        <p:blipFill>
          <a:blip r:embed="rId4" cstate="screen"/>
          <a:stretch/>
        </p:blipFill>
        <p:spPr>
          <a:xfrm>
            <a:off x="4188154" y="1699851"/>
            <a:ext cx="1907820" cy="1247400"/>
          </a:xfrm>
          <a:prstGeom prst="rect">
            <a:avLst/>
          </a:prstGeom>
          <a:ln w="0">
            <a:noFill/>
          </a:ln>
          <a:effectLst>
            <a:outerShdw blurRad="63360" sx="102000" sy="102000" algn="ctr" rotWithShape="0">
              <a:srgbClr val="000000">
                <a:alpha val="40000"/>
              </a:srgbClr>
            </a:outerShdw>
          </a:effectLst>
        </p:spPr>
      </p:pic>
      <p:sp>
        <p:nvSpPr>
          <p:cNvPr id="32" name="object 5"/>
          <p:cNvSpPr/>
          <p:nvPr/>
        </p:nvSpPr>
        <p:spPr>
          <a:xfrm>
            <a:off x="3842771" y="2930380"/>
            <a:ext cx="2754000" cy="681521"/>
          </a:xfrm>
          <a:prstGeom prst="rect">
            <a:avLst/>
          </a:prstGeom>
          <a:noFill/>
          <a:ln w="9525">
            <a:noFill/>
          </a:ln>
          <a:effectLst/>
        </p:spPr>
        <p:txBody>
          <a:bodyPr lIns="0" tIns="9450" rIns="0" bIns="0" numCol="1" spcCol="0" anchor="ctr">
            <a:spAutoFit/>
          </a:bodyPr>
          <a:lstStyle/>
          <a:p>
            <a:pPr marL="9450" marR="0" lvl="0" indent="0" algn="ctr" defTabSz="914400" eaLnBrk="1" fontAlgn="auto" latinLnBrk="0" hangingPunct="1">
              <a:lnSpc>
                <a:spcPct val="100000"/>
              </a:lnSpc>
              <a:spcBef>
                <a:spcPts val="7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spc="-1" dirty="0">
                <a:solidFill>
                  <a:srgbClr val="4BACC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потребности г. Буй  </a:t>
            </a:r>
          </a:p>
          <a:p>
            <a:pPr marL="9450" marR="0" lvl="0" indent="0" algn="ctr" defTabSz="914400" eaLnBrk="1" fontAlgn="auto" latinLnBrk="0" hangingPunct="1">
              <a:lnSpc>
                <a:spcPct val="100000"/>
              </a:lnSpc>
              <a:spcBef>
                <a:spcPts val="7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spc="-1" dirty="0">
                <a:solidFill>
                  <a:srgbClr val="4BACC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Программе </a:t>
            </a:r>
          </a:p>
          <a:p>
            <a:pPr marL="9450" marR="0" lvl="0" indent="0" algn="ctr" defTabSz="914400" eaLnBrk="1" fontAlgn="auto" latinLnBrk="0" hangingPunct="1">
              <a:lnSpc>
                <a:spcPct val="100000"/>
              </a:lnSpc>
              <a:spcBef>
                <a:spcPts val="7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spc="-1" dirty="0">
                <a:solidFill>
                  <a:srgbClr val="4BACC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«Земский учитель»</a:t>
            </a:r>
          </a:p>
        </p:txBody>
      </p:sp>
      <p:graphicFrame>
        <p:nvGraphicFramePr>
          <p:cNvPr id="15" name="Таблица 10"/>
          <p:cNvGraphicFramePr/>
          <p:nvPr>
            <p:extLst>
              <p:ext uri="{D42A27DB-BD31-4B8C-83A1-F6EECF244321}">
                <p14:modId xmlns="" xmlns:p14="http://schemas.microsoft.com/office/powerpoint/2010/main" val="1018918865"/>
              </p:ext>
            </p:extLst>
          </p:nvPr>
        </p:nvGraphicFramePr>
        <p:xfrm>
          <a:off x="651162" y="2215027"/>
          <a:ext cx="3323172" cy="2345269"/>
        </p:xfrm>
        <a:graphic>
          <a:graphicData uri="http://schemas.openxmlformats.org/drawingml/2006/table">
            <a:tbl>
              <a:tblPr>
                <a:effectLst>
                  <a:outerShdw blurRad="50760" dist="38160" dir="16200000" rotWithShape="0">
                    <a:srgbClr val="000000">
                      <a:alpha val="40000"/>
                    </a:srgbClr>
                  </a:outerShdw>
                </a:effectLst>
              </a:tblPr>
              <a:tblGrid>
                <a:gridCol w="1933181"/>
                <a:gridCol w="691513"/>
                <a:gridCol w="698478"/>
              </a:tblGrid>
              <a:tr h="996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Постановление Администрации г.о.г Буй от 30.08.2016 года №704 «Меры социальной поддержки молодым педагогам»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1" strike="noStrike" spc="-1" baseline="0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молодых педагогов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9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</a:rPr>
                        <a:t>4 000,0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6E2"/>
                    </a:solidFill>
                  </a:tcPr>
                </a:tc>
              </a:tr>
              <a:tr h="525406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Постановлением Администрации г.о.г. Буй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0" strike="noStrike" spc="-1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от 10 июля 2024 года № 376 «Меры поддержки гражданам, обучающимся по договорам о целевом обучении»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strike="noStrike" spc="-1" baseline="0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студент вуза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9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</a:rPr>
                        <a:t>2 060,0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736220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2970" marR="2970" marT="34290" marB="342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6E2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rgbClr val="10243E"/>
                          </a:solidFill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</a:rPr>
                        <a:t>2 студента СПО</a:t>
                      </a:r>
                      <a:endParaRPr lang="ru-RU" sz="1200" b="0" strike="noStrike" spc="-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9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</a:rPr>
                        <a:t>1 000,0</a:t>
                      </a:r>
                      <a:endParaRPr lang="ru-RU" sz="1200" b="0" strike="noStrike" spc="-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70" marR="297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6747" y="475686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денежного </a:t>
            </a: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вознаграждения</a:t>
            </a:r>
            <a:endParaRPr lang="ru-RU" sz="1400" b="1" kern="0" spc="-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1662604"/>
              </p:ext>
            </p:extLst>
          </p:nvPr>
        </p:nvGraphicFramePr>
        <p:xfrm>
          <a:off x="4228940" y="5148761"/>
          <a:ext cx="4176464" cy="137160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376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0200"/>
              </a:tblGrid>
              <a:tr h="28090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школ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43997,82</a:t>
                      </a:r>
                      <a:endParaRPr lang="ru-RU" sz="1400" kern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5757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детских садов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40962,8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0909"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Педагогические работники учреждений ДО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37195,14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189639" y="4839620"/>
            <a:ext cx="41349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 зарплата на 01.01.2026 (</a:t>
            </a: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Arial"/>
              </a:rPr>
              <a:t>)</a:t>
            </a:r>
            <a:endParaRPr lang="ru-RU" sz="1400" b="1" kern="0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2355" y="1565176"/>
            <a:ext cx="36007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денежного </a:t>
            </a: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муниципального бюджета</a:t>
            </a:r>
            <a:endParaRPr lang="ru-RU" sz="1400" b="1" kern="0" spc="-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19892" y="1612053"/>
            <a:ext cx="2539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молодых специалистов,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lang="ru-RU" sz="1400" b="1" kern="0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пришедших в ОО г. Буя</a:t>
            </a:r>
            <a:endParaRPr lang="ru-RU" sz="1400" b="1" kern="0" spc="-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47664" y="798060"/>
            <a:ext cx="6408712" cy="823302"/>
          </a:xfrm>
          <a:prstGeom prst="rect">
            <a:avLst/>
          </a:prstGeom>
          <a:noFill/>
          <a:ln w="1270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1920"/>
              </a:lnSpc>
              <a:spcAft>
                <a:spcPts val="0"/>
              </a:spcAft>
            </a:pPr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«Обеспечение кадрами системы образования городского округа </a:t>
            </a:r>
          </a:p>
          <a:p>
            <a:pPr algn="ctr">
              <a:lnSpc>
                <a:spcPts val="1920"/>
              </a:lnSpc>
              <a:spcAft>
                <a:spcPts val="0"/>
              </a:spcAft>
            </a:pPr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Буй Костромской области в 2025-2027 годах», утверждена</a:t>
            </a:r>
          </a:p>
          <a:p>
            <a:pPr algn="ctr">
              <a:lnSpc>
                <a:spcPts val="1920"/>
              </a:lnSpc>
              <a:spcAft>
                <a:spcPts val="0"/>
              </a:spcAft>
            </a:pPr>
            <a:r>
              <a:rPr lang="ru-RU" sz="1400" b="1" kern="0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постановлением администрации города от 26.08.2025 года № 522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51720" y="1565176"/>
            <a:ext cx="547260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60651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788652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endParaRPr lang="ru-RU" sz="33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1" name="Picture 4"/>
          <p:cNvPicPr/>
          <p:nvPr/>
        </p:nvPicPr>
        <p:blipFill>
          <a:blip r:embed="rId2" cstate="email"/>
          <a:stretch/>
        </p:blipFill>
        <p:spPr>
          <a:xfrm>
            <a:off x="0" y="11520"/>
            <a:ext cx="9197640" cy="6846480"/>
          </a:xfrm>
          <a:prstGeom prst="rect">
            <a:avLst/>
          </a:prstGeom>
          <a:ln w="9525"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230"/>
          <a:stretch/>
        </p:blipFill>
        <p:spPr>
          <a:xfrm>
            <a:off x="5771628" y="1065688"/>
            <a:ext cx="1127598" cy="1530835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6" name="Прямоугольник 14"/>
          <p:cNvSpPr/>
          <p:nvPr/>
        </p:nvSpPr>
        <p:spPr>
          <a:xfrm>
            <a:off x="2877825" y="2683425"/>
            <a:ext cx="3113526" cy="952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Киселева О.А., </a:t>
            </a:r>
            <a:endParaRPr lang="ru-RU" sz="1400" b="1" spc="-1" dirty="0" smtClean="0">
              <a:solidFill>
                <a:schemeClr val="accent1">
                  <a:lumMod val="50000"/>
                </a:schemeClr>
              </a:solidFill>
              <a:latin typeface="Times New Roman"/>
              <a:ea typeface="Tahoma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директор Цента «Уникум»  победитель проекта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«Флагманы образования», 2026 г</a:t>
            </a:r>
            <a:r>
              <a:rPr lang="ru-RU" sz="1200" b="1" spc="-1" dirty="0" smtClean="0">
                <a:solidFill>
                  <a:srgbClr val="002060"/>
                </a:solidFill>
                <a:latin typeface="Times New Roman"/>
                <a:ea typeface="Tahoma"/>
              </a:rPr>
              <a:t>. </a:t>
            </a:r>
            <a:endParaRPr lang="ru-RU" sz="1200" b="1" spc="-1" dirty="0">
              <a:solidFill>
                <a:srgbClr val="002060"/>
              </a:solidFill>
              <a:latin typeface="Times New Roman"/>
              <a:ea typeface="Tahoma"/>
            </a:endParaRPr>
          </a:p>
        </p:txBody>
      </p:sp>
      <p:sp>
        <p:nvSpPr>
          <p:cNvPr id="21" name="Прямоугольник 63"/>
          <p:cNvSpPr/>
          <p:nvPr/>
        </p:nvSpPr>
        <p:spPr>
          <a:xfrm>
            <a:off x="430489" y="102880"/>
            <a:ext cx="8194012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Arial"/>
                <a:ea typeface="Arial"/>
              </a:rPr>
              <a:t>                 </a:t>
            </a:r>
          </a:p>
          <a:p>
            <a:pPr algn="ctr">
              <a:lnSpc>
                <a:spcPct val="100000"/>
              </a:lnSpc>
            </a:pPr>
            <a:r>
              <a:rPr lang="ru-RU" b="1" spc="-1" dirty="0" smtClean="0">
                <a:latin typeface="Arial"/>
                <a:ea typeface="Arial"/>
              </a:rPr>
              <a:t>                     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РЕГИОНАЛЬНЫЙ </a:t>
            </a:r>
            <a:r>
              <a:rPr lang="ru-RU" sz="1600" b="1" spc="-1" dirty="0">
                <a:solidFill>
                  <a:srgbClr val="8165CB"/>
                </a:solidFill>
                <a:latin typeface="Arial"/>
                <a:ea typeface="Arial"/>
              </a:rPr>
              <a:t>ПРОЕКТ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«ПЕДАГОГИ И НАСТАВНИКИ»</a:t>
            </a:r>
            <a:endParaRPr lang="ru-RU" sz="1600" b="1" spc="-1" dirty="0">
              <a:solidFill>
                <a:srgbClr val="8165CB"/>
              </a:solidFill>
              <a:latin typeface="Arial"/>
              <a:ea typeface="Arial"/>
            </a:endParaRPr>
          </a:p>
          <a:p>
            <a:pPr algn="ctr">
              <a:lnSpc>
                <a:spcPct val="100000"/>
              </a:lnSpc>
            </a:pPr>
            <a:endParaRPr lang="ru-RU" sz="2800" b="0" strike="noStrike" spc="-1" dirty="0">
              <a:solidFill>
                <a:srgbClr val="8165CB"/>
              </a:solidFill>
              <a:latin typeface="Arial"/>
            </a:endParaRPr>
          </a:p>
        </p:txBody>
      </p:sp>
      <p:pic>
        <p:nvPicPr>
          <p:cNvPr id="22" name="Рисунок 1"/>
          <p:cNvPicPr/>
          <p:nvPr/>
        </p:nvPicPr>
        <p:blipFill rotWithShape="1">
          <a:blip r:embed="rId4" cstate="screen"/>
          <a:srcRect/>
          <a:stretch/>
        </p:blipFill>
        <p:spPr>
          <a:xfrm>
            <a:off x="430489" y="93212"/>
            <a:ext cx="1621231" cy="707019"/>
          </a:xfrm>
          <a:prstGeom prst="rect">
            <a:avLst/>
          </a:prstGeom>
          <a:ln w="0"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screen"/>
          <a:srcRect/>
          <a:stretch/>
        </p:blipFill>
        <p:spPr>
          <a:xfrm>
            <a:off x="7133041" y="1038307"/>
            <a:ext cx="1220667" cy="1560988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23" name="Picture 14" descr="https://sun9-70.userapi.com/s/v1/ig2/bQQ9diDJ01ovTAm8WVDayZQvYoUh1nfyYSgqdtpWv_GOrJKos1xqJPclkHDxAHzSD6Yd_9SqGRhj6dX8uL3z__6x.jpg?quality=95&amp;as=32x21,48x32,72x48,108x72,160x106,240x159,360x239,480x318,540x358,640x424,720x477,1080x716&amp;from=bu&amp;cs=1080x0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5595" y="1052435"/>
            <a:ext cx="2151444" cy="1549040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7" cstate="screen"/>
          <a:srcRect/>
          <a:stretch/>
        </p:blipFill>
        <p:spPr bwMode="auto">
          <a:xfrm>
            <a:off x="5952493" y="4091700"/>
            <a:ext cx="1243372" cy="1536095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9627" y="4049974"/>
            <a:ext cx="1170046" cy="156006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990937" y="5575094"/>
            <a:ext cx="2769080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Аттестованы на категорию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«педагог-наставник</a:t>
            </a:r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»  - </a:t>
            </a:r>
          </a:p>
          <a:p>
            <a:pPr algn="ctr">
              <a:lnSpc>
                <a:spcPct val="100000"/>
              </a:lnSpc>
              <a:buNone/>
            </a:pPr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3 педагога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1400" y="2682724"/>
            <a:ext cx="2743680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Программа </a:t>
            </a:r>
          </a:p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«Земский учитель»</a:t>
            </a:r>
          </a:p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- 2 учителя 2023, 2024 годы</a:t>
            </a:r>
          </a:p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Выплата по 1,0 млн. руб.</a:t>
            </a:r>
          </a:p>
        </p:txBody>
      </p:sp>
      <p:pic>
        <p:nvPicPr>
          <p:cNvPr id="27" name="Picture 12" descr="https://sun9-65.userapi.com/s/v1/ig2/q2lWLt9KsywGRk5RkO4r9G9iwaN804ehXP99qTqaaYf8s7E9hXIfznqZHC93PdL6viuRCuNpFl7KMwzef_K3PR5r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91" y="1051996"/>
            <a:ext cx="2078384" cy="1498643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20239" y="2683425"/>
            <a:ext cx="2261875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Региональный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конкурс</a:t>
            </a:r>
            <a:endParaRPr lang="ru-RU" sz="1400" b="1" spc="-1" dirty="0">
              <a:solidFill>
                <a:schemeClr val="accent1">
                  <a:lumMod val="50000"/>
                </a:schemeClr>
              </a:solidFill>
              <a:latin typeface="Times New Roman"/>
              <a:ea typeface="Tahoma"/>
            </a:endParaRPr>
          </a:p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«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Я-Учитель»</a:t>
            </a:r>
            <a:endParaRPr lang="ru-RU" sz="1400" b="1" spc="-1" dirty="0">
              <a:solidFill>
                <a:schemeClr val="accent1">
                  <a:lumMod val="50000"/>
                </a:schemeClr>
              </a:solidFill>
              <a:latin typeface="Times New Roman"/>
              <a:ea typeface="Tahoma"/>
            </a:endParaRPr>
          </a:p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2 победителя -</a:t>
            </a:r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2026 год</a:t>
            </a:r>
          </a:p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Выплата по 500 тыс. руб.</a:t>
            </a:r>
            <a:endParaRPr lang="ru-RU" sz="1400" b="1" spc="-1" dirty="0">
              <a:solidFill>
                <a:schemeClr val="accent1">
                  <a:lumMod val="50000"/>
                </a:schemeClr>
              </a:solidFill>
              <a:latin typeface="Times New Roman"/>
              <a:ea typeface="Tahoma"/>
            </a:endParaRPr>
          </a:p>
        </p:txBody>
      </p:sp>
      <p:pic>
        <p:nvPicPr>
          <p:cNvPr id="28" name="Picture 4" descr="https://sun9-43.userapi.com/s/v1/ig2/D6L9R3OVvIMURJGUvfBZYjGyNaJ7KSsSIAQNebsQqKWSW9qSvBucuhc34ntXFq8OdMFiGmqdjz1ui_BUU_aRx9XA.jpg?quality=95&amp;as=32x18,48x27,72x40,108x61,160x90,240x135,360x202,480x270,540x304,640x360,720x405,1080x607,1280x720,1440x810,1600x900&amp;from=bu&amp;cs=1280x0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526"/>
          <a:stretch/>
        </p:blipFill>
        <p:spPr bwMode="auto">
          <a:xfrm>
            <a:off x="755091" y="4116023"/>
            <a:ext cx="2261397" cy="1476831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688390" y="5544471"/>
            <a:ext cx="2375662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Советники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директора</a:t>
            </a:r>
          </a:p>
          <a:p>
            <a:pPr algn="ctr"/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</a:t>
            </a:r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по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воспитанию и работе с детскими общественными объединениями</a:t>
            </a:r>
          </a:p>
        </p:txBody>
      </p:sp>
      <p:pic>
        <p:nvPicPr>
          <p:cNvPr id="34" name="Picture 8" descr="https://sun9-40.userapi.com/s/v1/ig2/pSQVeH_y7CtjaCAsjBVBXaOTjZHtctdySkntk1bVDNgyS48NCiLby3j-Mjqdu1TtDKrhg9bQTanDiLudk3bq-GSH.jpg?quality=95&amp;as=32x22,48x33,72x50,108x75,160x111,240x167,360x251,480x334,540x376,640x445,720x501,1033x719&amp;from=bu&amp;cs=1033x0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772" y="4091700"/>
            <a:ext cx="2167632" cy="1508740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73155" y="5710797"/>
            <a:ext cx="2508679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Областной конкурс</a:t>
            </a:r>
          </a:p>
          <a:p>
            <a:pPr algn="ctr"/>
            <a:r>
              <a:rPr lang="ru-RU" sz="1400" b="1" spc="-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 «Учитель </a:t>
            </a:r>
            <a:r>
              <a:rPr lang="ru-RU" sz="1400" b="1" spc="-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ahoma"/>
              </a:rPr>
              <a:t>года - 2025» </a:t>
            </a:r>
            <a:endParaRPr lang="ru-RU" sz="1400" b="1" spc="-1" dirty="0">
              <a:solidFill>
                <a:schemeClr val="accent1">
                  <a:lumMod val="50000"/>
                </a:schemeClr>
              </a:solidFill>
              <a:latin typeface="Times New Roman"/>
              <a:ea typeface="Tahom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8050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5431226-49CD-ADB8-C090-A66240BA7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80367"/>
            <a:ext cx="9144000" cy="6697265"/>
          </a:xfrm>
          <a:prstGeom prst="rect">
            <a:avLst/>
          </a:prstGeom>
        </p:spPr>
      </p:pic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98161375"/>
              </p:ext>
            </p:extLst>
          </p:nvPr>
        </p:nvGraphicFramePr>
        <p:xfrm>
          <a:off x="487552" y="1042386"/>
          <a:ext cx="8194012" cy="5338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F657672-39F3-4521-B82B-4B4AE26841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440" y="3482579"/>
            <a:ext cx="499145" cy="4991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988490" y="2678901"/>
            <a:ext cx="1155510" cy="60852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C685461A-8C95-4331-BD2F-7A2D5E3723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3911207"/>
            <a:ext cx="588253" cy="27176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E883F92-D0FE-4F5F-BAE9-6557DB1A56A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9" y="2625323"/>
            <a:ext cx="440123" cy="440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E294A6B-1F06-48A5-8255-D7C965506C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323" y="1500174"/>
            <a:ext cx="363119" cy="23278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BAB9EF9B-A66F-4E98-B4B7-D10AE07E99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032" y="3107529"/>
            <a:ext cx="486935" cy="487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5697149" y="3375421"/>
            <a:ext cx="497437" cy="430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294F7211-E8A8-4B18-917A-52A76DCCE4A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892" y="3268265"/>
            <a:ext cx="914843" cy="514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143372" y="3214686"/>
            <a:ext cx="598585" cy="398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4" name="AutoShape 4" descr="Picture background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126" name="AutoShape 6" descr="Picture background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8" name="Picture 2" descr="Picture background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7893867" y="3643315"/>
            <a:ext cx="290291" cy="400616"/>
          </a:xfrm>
          <a:prstGeom prst="rect">
            <a:avLst/>
          </a:prstGeom>
          <a:noFill/>
        </p:spPr>
      </p:pic>
      <p:pic>
        <p:nvPicPr>
          <p:cNvPr id="5128" name="Picture 8" descr="https://avatars.mds.yandex.net/i?id=4dc818e7ace98ab45bad0fe562f54341a23dd18a-13033711-images-thumbs&amp;n=13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107390" y="3321844"/>
            <a:ext cx="508514" cy="508514"/>
          </a:xfrm>
          <a:prstGeom prst="rect">
            <a:avLst/>
          </a:prstGeom>
          <a:noFill/>
        </p:spPr>
      </p:pic>
      <p:sp>
        <p:nvSpPr>
          <p:cNvPr id="30" name="Прямоугольник 63"/>
          <p:cNvSpPr/>
          <p:nvPr/>
        </p:nvSpPr>
        <p:spPr>
          <a:xfrm>
            <a:off x="487552" y="125391"/>
            <a:ext cx="8194012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>
            <a:noAutofit/>
          </a:bodyPr>
          <a:lstStyle/>
          <a:p>
            <a:pPr algn="ctr"/>
            <a:r>
              <a:rPr lang="ru-RU" b="1" spc="-1" dirty="0" smtClean="0">
                <a:solidFill>
                  <a:prstClr val="black"/>
                </a:solidFill>
                <a:latin typeface="Arial"/>
                <a:ea typeface="Arial"/>
              </a:rPr>
              <a:t>                 </a:t>
            </a:r>
          </a:p>
          <a:p>
            <a:pPr algn="ctr"/>
            <a:endParaRPr lang="ru-RU" sz="2800" spc="-1" dirty="0">
              <a:solidFill>
                <a:srgbClr val="8165CB"/>
              </a:solidFill>
              <a:latin typeface="Arial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860500" y="203640"/>
            <a:ext cx="81940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spc="-1" dirty="0">
                <a:solidFill>
                  <a:srgbClr val="8165CB"/>
                </a:solidFill>
                <a:latin typeface="Arial"/>
                <a:ea typeface="Arial"/>
              </a:rPr>
              <a:t>ВОСПИТАТЕЛЬНОЕ ПРОСТРАНСТВО </a:t>
            </a:r>
            <a:endParaRPr lang="ru-RU" sz="1600" b="1" spc="-1" dirty="0" smtClean="0">
              <a:solidFill>
                <a:srgbClr val="8165CB"/>
              </a:solidFill>
              <a:latin typeface="Arial"/>
              <a:ea typeface="Arial"/>
            </a:endParaRPr>
          </a:p>
          <a:p>
            <a:pPr algn="ctr"/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ОБРАЗОВАТЕЛЬНОЙ </a:t>
            </a:r>
            <a:r>
              <a:rPr lang="ru-RU" sz="1600" b="1" spc="-1" dirty="0">
                <a:solidFill>
                  <a:srgbClr val="8165CB"/>
                </a:solidFill>
                <a:latin typeface="Arial"/>
                <a:ea typeface="Arial"/>
              </a:rPr>
              <a:t>ОРГАНИЗАЦИИ</a:t>
            </a:r>
          </a:p>
        </p:txBody>
      </p:sp>
      <p:pic>
        <p:nvPicPr>
          <p:cNvPr id="31" name="Рисунок 1"/>
          <p:cNvPicPr/>
          <p:nvPr/>
        </p:nvPicPr>
        <p:blipFill rotWithShape="1">
          <a:blip r:embed="rId15" cstate="screen"/>
          <a:srcRect/>
          <a:stretch/>
        </p:blipFill>
        <p:spPr>
          <a:xfrm>
            <a:off x="402344" y="125957"/>
            <a:ext cx="1621231" cy="707019"/>
          </a:xfrm>
          <a:prstGeom prst="rect">
            <a:avLst/>
          </a:prstGeom>
          <a:ln w="0">
            <a:noFill/>
          </a:ln>
        </p:spPr>
      </p:pic>
      <p:pic>
        <p:nvPicPr>
          <p:cNvPr id="20" name="Picture 4"/>
          <p:cNvPicPr/>
          <p:nvPr/>
        </p:nvPicPr>
        <p:blipFill>
          <a:blip r:embed="rId16" cstate="email"/>
          <a:stretch/>
        </p:blipFill>
        <p:spPr>
          <a:xfrm>
            <a:off x="-53640" y="11520"/>
            <a:ext cx="9197640" cy="6846480"/>
          </a:xfrm>
          <a:prstGeom prst="rect">
            <a:avLst/>
          </a:prstGeom>
          <a:ln w="9525">
            <a:noFill/>
          </a:ln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EF78C4A5-EFA3-AAB4-62FF-97F83C0FBC35}"/>
              </a:ext>
            </a:extLst>
          </p:cNvPr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5429256" y="1142984"/>
            <a:ext cx="1500198" cy="11240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613E1101-D8FF-B668-09EA-17165DFC39F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072330" y="1142984"/>
            <a:ext cx="1285884" cy="114300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4" name="Picture 2" descr="C:\Users\User\Desktop\gs9pnOdgz4k.jp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6715140" y="2428868"/>
            <a:ext cx="1638008" cy="92869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5" name="Picture 6">
            <a:extLst>
              <a:ext uri="{FF2B5EF4-FFF2-40B4-BE49-F238E27FC236}">
                <a16:creationId xmlns="" xmlns:a16="http://schemas.microsoft.com/office/drawing/2014/main" id="{579242B8-0698-DEA4-0FF0-F4D261101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5214950"/>
            <a:ext cx="1934850" cy="107157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>
            <a:extLst>
              <a:ext uri="{FF2B5EF4-FFF2-40B4-BE49-F238E27FC236}">
                <a16:creationId xmlns="" xmlns:a16="http://schemas.microsoft.com/office/drawing/2014/main" id="{1E8D1E47-3598-CD40-8878-1A67569C86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5214950"/>
            <a:ext cx="1500198" cy="110060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Рисунок 36" descr="Изображение выглядит как одежда, человек, стена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="" xmlns:a16="http://schemas.microsoft.com/office/drawing/2014/main" id="{6577C1D6-EE90-B132-D47F-AA95E79878AC}"/>
              </a:ext>
            </a:extLst>
          </p:cNvPr>
          <p:cNvPicPr>
            <a:picLocks noChangeAspect="1"/>
          </p:cNvPicPr>
          <p:nvPr/>
        </p:nvPicPr>
        <p:blipFill>
          <a:blip r:embed="rId22" cstate="screen"/>
          <a:srcRect b="-823"/>
          <a:stretch>
            <a:fillRect/>
          </a:stretch>
        </p:blipFill>
        <p:spPr>
          <a:xfrm>
            <a:off x="6357950" y="5214950"/>
            <a:ext cx="1928826" cy="115580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66DA4669-B001-04AC-83D1-DD957B599BCA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082" y="3500438"/>
            <a:ext cx="1178727" cy="1571636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000100" y="928671"/>
          <a:ext cx="3000396" cy="4143404"/>
        </p:xfrm>
        <a:graphic>
          <a:graphicData uri="http://schemas.openxmlformats.org/drawingml/2006/table">
            <a:tbl>
              <a:tblPr firstRow="1" bandRow="1"/>
              <a:tblGrid>
                <a:gridCol w="2286016"/>
                <a:gridCol w="714380"/>
              </a:tblGrid>
              <a:tr h="38240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Центры детских инициатив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28345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Школьные театры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9684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Школьные спортивные клубы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4896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Отряды ЮИД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3660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Медиацентры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1866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Школьные музеи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5102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Первичные отделения Движение Первых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4578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ЮНАРМИЯ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5102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Школьный хор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51022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Орлята России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DE5C2C7F-BC97-47CA-AB04-988A46BB05A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screen"/>
          <a:srcRect b="-2348"/>
          <a:stretch/>
        </p:blipFill>
        <p:spPr>
          <a:xfrm>
            <a:off x="4714876" y="2357430"/>
            <a:ext cx="1857388" cy="171577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1" name="Picture 4" descr="https://sun9-3.userapi.com/s/v1/ig2/-b6u_EmyptvCqjMRFt-aW-gcHxFJbspKG0YWy2oMg0z-n4YABYmbnH2q1kVJJ3QEQayIz2iCxeVuYNT87BsF2B_o.jpg?quality=95&amp;as=32x24,48x36,72x54,108x81,160x120,240x180,360x270,480x360,540x405,640x480,720x540,1080x810,1280x960,1440x1080,2560x1920&amp;from=bu&amp;u=DR-eG7nOFfAhWrVyBlr0qrFB6jEKFGUMNbSzBUSNAV0&amp;cs=360x0"/>
          <p:cNvPicPr>
            <a:picLocks noChangeAspect="1" noChangeArrowheads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>
            <a:off x="4572000" y="5214950"/>
            <a:ext cx="1500197" cy="1125148"/>
          </a:xfrm>
          <a:prstGeom prst="rect">
            <a:avLst/>
          </a:prstGeom>
          <a:noFill/>
        </p:spPr>
      </p:pic>
      <p:pic>
        <p:nvPicPr>
          <p:cNvPr id="42" name="Picture 6" descr="https://sun9-63.userapi.com/s/v1/ig2/v6WhlYcxp_j_dLIGIZXCIQaLRGDqNlMnUocMTXz4Llhn_1uUmgxZW1P0CE1VUW7DhZFXfoLFfOa05bs9fajXc5VF.jpg?quality=95&amp;as=32x24,48x36,72x54,108x81,160x120,240x180,360x270,480x360,540x405,640x480,720x540,1080x810,1280x960,1440x1080,2560x1920&amp;from=bu&amp;u=BR5NiB9MUmsTvM2i_PHLhWs3xaOCGlFPgpNhSBL5L1w&amp;cs=360x0"/>
          <p:cNvPicPr>
            <a:picLocks noChangeAspect="1" noChangeArrowheads="1"/>
          </p:cNvPicPr>
          <p:nvPr/>
        </p:nvPicPr>
        <p:blipFill>
          <a:blip r:embed="rId26" cstate="screen"/>
          <a:srcRect/>
          <a:stretch>
            <a:fillRect/>
          </a:stretch>
        </p:blipFill>
        <p:spPr bwMode="auto">
          <a:xfrm>
            <a:off x="5857884" y="4143380"/>
            <a:ext cx="1238258" cy="928694"/>
          </a:xfrm>
          <a:prstGeom prst="rect">
            <a:avLst/>
          </a:prstGeom>
          <a:noFill/>
        </p:spPr>
      </p:pic>
      <p:pic>
        <p:nvPicPr>
          <p:cNvPr id="43" name="Picture 8" descr="https://sun9-54.userapi.com/s/v1/ig2/Ix2fcSLv5b8A9xqfKBCEeCYBFN6mgIP9W7tCShIKJ16JHA8rNkiQt0_lAILbVmjRkSo5gheWJVmnqjyiFxN_KtWL.jpg?quality=95&amp;as=32x24,48x36,72x54,108x81,160x120,240x180,360x270,480x360,540x405,640x480,720x540,1080x810,1280x960,1440x1080,2560x1920&amp;from=bu&amp;u=5OqTL6s90bAoh97jcCLJPElrAsJW7HXC8-OCZ7WyDuk&amp;cs=540x0"/>
          <p:cNvPicPr>
            <a:picLocks noChangeAspect="1" noChangeArrowheads="1"/>
          </p:cNvPicPr>
          <p:nvPr/>
        </p:nvPicPr>
        <p:blipFill>
          <a:blip r:embed="rId27" cstate="screen"/>
          <a:srcRect/>
          <a:stretch>
            <a:fillRect/>
          </a:stretch>
        </p:blipFill>
        <p:spPr bwMode="auto">
          <a:xfrm>
            <a:off x="4286248" y="4143380"/>
            <a:ext cx="1285884" cy="962032"/>
          </a:xfrm>
          <a:prstGeom prst="rect">
            <a:avLst/>
          </a:prstGeom>
          <a:noFill/>
        </p:spPr>
      </p:pic>
      <p:pic>
        <p:nvPicPr>
          <p:cNvPr id="44" name="Picture 10" descr="https://sun9-60.userapi.com/s/v1/ig2/n0oLnbQBRgOw9nd3WEjJTdVNWiLWJhrcq84bFmDMt-FMC4KQiHdRc83IOCBLB7Bv0qYGWoeGdZaq72D7BGwSCIs3.jpg?quality=95&amp;as=32x27,48x41,72x61,108x91,160x135,240x203,360x305,480x406,540x457,640x542,720x609,975x825&amp;from=bu&amp;u=9K0Vhmv-wBXg-DIJGHDibCM37WCDqJqMeFmaaGLOIk0&amp;cs=540x0"/>
          <p:cNvPicPr>
            <a:picLocks noChangeAspect="1" noChangeArrowheads="1"/>
          </p:cNvPicPr>
          <p:nvPr/>
        </p:nvPicPr>
        <p:blipFill>
          <a:blip r:embed="rId28" cstate="screen"/>
          <a:srcRect/>
          <a:stretch>
            <a:fillRect/>
          </a:stretch>
        </p:blipFill>
        <p:spPr bwMode="auto">
          <a:xfrm>
            <a:off x="4357686" y="1142984"/>
            <a:ext cx="953226" cy="1071570"/>
          </a:xfrm>
          <a:prstGeom prst="rect">
            <a:avLst/>
          </a:prstGeom>
          <a:noFill/>
        </p:spPr>
      </p:pic>
      <p:sp>
        <p:nvSpPr>
          <p:cNvPr id="45" name="Прямоугольник 63"/>
          <p:cNvSpPr/>
          <p:nvPr/>
        </p:nvSpPr>
        <p:spPr>
          <a:xfrm>
            <a:off x="430489" y="102880"/>
            <a:ext cx="8194012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Arial"/>
                <a:ea typeface="Arial"/>
              </a:rPr>
              <a:t>                 </a:t>
            </a:r>
          </a:p>
          <a:p>
            <a:pPr algn="ctr"/>
            <a:r>
              <a:rPr lang="ru-RU" b="1" spc="-1" dirty="0" smtClean="0">
                <a:latin typeface="Arial"/>
                <a:ea typeface="Arial"/>
              </a:rPr>
              <a:t>                    </a:t>
            </a:r>
          </a:p>
          <a:p>
            <a:pPr algn="ctr"/>
            <a:r>
              <a:rPr lang="ru-RU" b="1" spc="-1" dirty="0" smtClean="0">
                <a:latin typeface="Arial"/>
                <a:ea typeface="Arial"/>
              </a:rPr>
              <a:t>  </a:t>
            </a:r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ВОСПИТАТЕЛЬНОЕ ПРОСТРАНСТВО </a:t>
            </a:r>
          </a:p>
          <a:p>
            <a:pPr algn="ctr"/>
            <a:r>
              <a:rPr lang="ru-RU" sz="1600" b="1" spc="-1" dirty="0" smtClean="0">
                <a:solidFill>
                  <a:srgbClr val="8165CB"/>
                </a:solidFill>
                <a:latin typeface="Arial"/>
                <a:ea typeface="Arial"/>
              </a:rPr>
              <a:t>ОБРАЗОВАТЕЛЬНЫХ ОРГАНИЗАЦИЙ</a:t>
            </a:r>
          </a:p>
          <a:p>
            <a:pPr algn="ctr">
              <a:lnSpc>
                <a:spcPct val="100000"/>
              </a:lnSpc>
            </a:pPr>
            <a:endParaRPr lang="ru-RU" sz="1600" b="1" spc="-1" dirty="0" smtClean="0">
              <a:solidFill>
                <a:srgbClr val="8165CB"/>
              </a:solidFill>
              <a:latin typeface="Arial"/>
              <a:ea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solidFill>
                <a:srgbClr val="8165CB"/>
              </a:solidFill>
              <a:latin typeface="Arial"/>
            </a:endParaRPr>
          </a:p>
        </p:txBody>
      </p:sp>
      <p:pic>
        <p:nvPicPr>
          <p:cNvPr id="46" name="Рисунок 1"/>
          <p:cNvPicPr/>
          <p:nvPr/>
        </p:nvPicPr>
        <p:blipFill rotWithShape="1">
          <a:blip r:embed="rId15" cstate="screen"/>
          <a:srcRect/>
          <a:stretch/>
        </p:blipFill>
        <p:spPr>
          <a:xfrm>
            <a:off x="430489" y="93212"/>
            <a:ext cx="1621231" cy="707019"/>
          </a:xfrm>
          <a:prstGeom prst="rect">
            <a:avLst/>
          </a:prstGeom>
          <a:ln w="0">
            <a:noFill/>
          </a:ln>
        </p:spPr>
      </p:pic>
      <p:pic>
        <p:nvPicPr>
          <p:cNvPr id="47" name="Picture 8" descr="https://avatars.mds.yandex.net/i?id=4dc818e7ace98ab45bad0fe562f54341a23dd18a-13033711-images-thumbs&amp;n=13"/>
          <p:cNvPicPr>
            <a:picLocks noChangeAspect="1" noChangeArrowheads="1"/>
          </p:cNvPicPr>
          <p:nvPr/>
        </p:nvPicPr>
        <p:blipFill>
          <a:blip r:embed="rId29" cstate="screen"/>
          <a:srcRect/>
          <a:stretch>
            <a:fillRect/>
          </a:stretch>
        </p:blipFill>
        <p:spPr bwMode="auto">
          <a:xfrm>
            <a:off x="3500430" y="3143248"/>
            <a:ext cx="357190" cy="357190"/>
          </a:xfrm>
          <a:prstGeom prst="rect">
            <a:avLst/>
          </a:prstGeom>
          <a:noFill/>
        </p:spPr>
      </p:pic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0E883F92-D0FE-4F5F-BAE9-6557DB1A56AB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lum bright="-1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0" y="1357299"/>
            <a:ext cx="357190" cy="285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5E294A6B-1F06-48A5-8255-D7C965506CA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1714488"/>
            <a:ext cx="363119" cy="23278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="" xmlns:a16="http://schemas.microsoft.com/office/drawing/2014/main" id="{BAB9EF9B-A66F-4E98-B4B7-D10AE07E99AC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2000240"/>
            <a:ext cx="357190" cy="357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" name="Рисунок 50">
            <a:extLst>
              <a:ext uri="{FF2B5EF4-FFF2-40B4-BE49-F238E27FC236}">
                <a16:creationId xmlns="" xmlns:a16="http://schemas.microsoft.com/office/drawing/2014/main" id="{C685461A-8C95-4331-BD2F-7A2D5E3723BD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2428868"/>
            <a:ext cx="500066" cy="231024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="" xmlns:a16="http://schemas.microsoft.com/office/drawing/2014/main" id="{BF657672-39F3-4521-B82B-4B4AE2684117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1000107"/>
            <a:ext cx="571504" cy="285753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294F7211-E8A8-4B18-917A-52A76DCCE4AD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2786058"/>
            <a:ext cx="714379" cy="40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35" cstate="screen"/>
          <a:stretch>
            <a:fillRect/>
          </a:stretch>
        </p:blipFill>
        <p:spPr>
          <a:xfrm>
            <a:off x="3357554" y="3714752"/>
            <a:ext cx="571504" cy="300971"/>
          </a:xfrm>
          <a:prstGeom prst="rect">
            <a:avLst/>
          </a:prstGeom>
        </p:spPr>
      </p:pic>
      <p:pic>
        <p:nvPicPr>
          <p:cNvPr id="55" name="Picture 2" descr="Picture background"/>
          <p:cNvPicPr>
            <a:picLocks noChangeAspect="1" noChangeArrowheads="1"/>
          </p:cNvPicPr>
          <p:nvPr/>
        </p:nvPicPr>
        <p:blipFill>
          <a:blip r:embed="rId36" cstate="screen"/>
          <a:srcRect/>
          <a:stretch>
            <a:fillRect/>
          </a:stretch>
        </p:blipFill>
        <p:spPr bwMode="auto">
          <a:xfrm>
            <a:off x="3428992" y="4143380"/>
            <a:ext cx="500066" cy="332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" name="Рисунок 55">
            <a:extLst>
              <a:ext uri="{FF2B5EF4-FFF2-40B4-BE49-F238E27FC236}">
                <a16:creationId xmlns="" xmlns:a16="http://schemas.microsoft.com/office/drawing/2014/main" id="{CA4F841A-8304-4B39-AC5C-65897C974FC2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4643446"/>
            <a:ext cx="580884" cy="372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426182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Picture 4"/>
          <p:cNvPicPr/>
          <p:nvPr/>
        </p:nvPicPr>
        <p:blipFill>
          <a:blip r:embed="rId3" cstate="email"/>
          <a:stretch/>
        </p:blipFill>
        <p:spPr>
          <a:xfrm>
            <a:off x="-109897" y="0"/>
            <a:ext cx="9363433" cy="6857640"/>
          </a:xfrm>
          <a:prstGeom prst="rect">
            <a:avLst/>
          </a:prstGeom>
          <a:ln w="9525">
            <a:noFill/>
          </a:ln>
        </p:spPr>
      </p:pic>
      <p:sp>
        <p:nvSpPr>
          <p:cNvPr id="19" name="Прямоугольник 63"/>
          <p:cNvSpPr/>
          <p:nvPr/>
        </p:nvSpPr>
        <p:spPr>
          <a:xfrm>
            <a:off x="413013" y="102880"/>
            <a:ext cx="8317975" cy="70701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ts val="120"/>
              </a:lnSpc>
            </a:pPr>
            <a:r>
              <a:rPr lang="ru-RU" sz="1800" b="1" strike="noStrike" spc="-1" dirty="0" smtClean="0">
                <a:solidFill>
                  <a:schemeClr val="dk1"/>
                </a:solidFill>
                <a:latin typeface="Arial"/>
                <a:ea typeface="Arial"/>
              </a:rPr>
              <a:t>                </a:t>
            </a:r>
          </a:p>
          <a:p>
            <a:pPr algn="ctr">
              <a:lnSpc>
                <a:spcPts val="120"/>
              </a:lnSpc>
            </a:pPr>
            <a:endParaRPr lang="ru-RU" b="1" spc="-1" dirty="0"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endParaRPr lang="ru-RU" sz="2000" b="1" spc="-1" dirty="0" smtClean="0">
              <a:solidFill>
                <a:srgbClr val="8165CB"/>
              </a:solidFill>
              <a:latin typeface="Arial"/>
              <a:ea typeface="Arial"/>
              <a:cs typeface="Times New Roman" panose="02020603050405020304" pitchFamily="18" charset="0"/>
            </a:endParaRPr>
          </a:p>
          <a:p>
            <a:pPr algn="ctr">
              <a:lnSpc>
                <a:spcPts val="120"/>
              </a:lnSpc>
            </a:pPr>
            <a:r>
              <a:rPr lang="ru-RU" sz="2000" b="1" spc="-1" dirty="0">
                <a:solidFill>
                  <a:srgbClr val="8165CB"/>
                </a:solidFill>
                <a:latin typeface="Arial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2000" b="1" spc="-1" dirty="0" smtClean="0">
                <a:solidFill>
                  <a:srgbClr val="8165CB"/>
                </a:solidFill>
                <a:latin typeface="Arial"/>
                <a:ea typeface="Arial"/>
                <a:cs typeface="Times New Roman" panose="02020603050405020304" pitchFamily="18" charset="0"/>
              </a:rPr>
              <a:t>                </a:t>
            </a:r>
            <a:r>
              <a:rPr lang="ru-RU" sz="2000" b="1" spc="-1" dirty="0" smtClean="0">
                <a:solidFill>
                  <a:srgbClr val="8165C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УЧАСТИЕ </a:t>
            </a:r>
            <a:r>
              <a:rPr lang="ru-RU" sz="2000" b="1" spc="-1" dirty="0">
                <a:solidFill>
                  <a:srgbClr val="8165CB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В ГРАНТОВЫХ КОНКУРСАХ</a:t>
            </a:r>
          </a:p>
        </p:txBody>
      </p:sp>
      <p:pic>
        <p:nvPicPr>
          <p:cNvPr id="20" name="Рисунок 1"/>
          <p:cNvPicPr/>
          <p:nvPr/>
        </p:nvPicPr>
        <p:blipFill rotWithShape="1">
          <a:blip r:embed="rId4" cstate="screen"/>
          <a:srcRect/>
          <a:stretch/>
        </p:blipFill>
        <p:spPr>
          <a:xfrm>
            <a:off x="430489" y="102879"/>
            <a:ext cx="1621231" cy="707019"/>
          </a:xfrm>
          <a:prstGeom prst="rect">
            <a:avLst/>
          </a:prstGeom>
          <a:ln w="0"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28560" y="794972"/>
            <a:ext cx="74718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МОУСОШ №2 г. Буя </a:t>
            </a: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 </a:t>
            </a: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инициатив родительских </a:t>
            </a: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 с проектом «Забытые деревни», грант 1 млн. руб </a:t>
            </a:r>
            <a:endParaRPr lang="ru-RU" sz="1600" b="1" spc="-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003" y="2832103"/>
            <a:ext cx="8757503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60"/>
              </a:lnSpc>
            </a:pP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МОУСОШ </a:t>
            </a: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№13 им. Р.А. Наумова - Победитель  </a:t>
            </a: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</a:t>
            </a: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родительских сообществ, </a:t>
            </a:r>
          </a:p>
          <a:p>
            <a:pPr algn="ctr">
              <a:lnSpc>
                <a:spcPts val="2160"/>
              </a:lnSpc>
            </a:pP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«Эко </a:t>
            </a: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Посуда для бойцов СВО», </a:t>
            </a:r>
            <a:r>
              <a:rPr lang="ru-RU" sz="1600" b="1" spc="-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 </a:t>
            </a:r>
            <a:r>
              <a:rPr lang="ru-RU" sz="1600" b="1" spc="-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млн. руб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49308" y="4737393"/>
            <a:ext cx="7471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№ 2 - Победитель конкурса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«Призвание – учить»,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  в размере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1,5 млн.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EDEF07F-5380-4208-9FE9-9D11105EDF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/>
          <a:srcRect r="-672"/>
          <a:stretch/>
        </p:blipFill>
        <p:spPr>
          <a:xfrm>
            <a:off x="7093654" y="1497213"/>
            <a:ext cx="820660" cy="1245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051C2600-8703-402B-A96C-5AF584118D8A}"/>
              </a:ext>
            </a:extLst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86937" y="1510148"/>
            <a:ext cx="1267153" cy="1242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B198D5FC-2D05-4832-BEEE-6FC6DC938091}"/>
              </a:ext>
            </a:extLst>
          </p:cNvPr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51179" y="3444976"/>
            <a:ext cx="1052322" cy="1234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F90AFD4B-B6B4-4334-9609-F496A41E34B6}"/>
              </a:ext>
            </a:extLst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252494" y="3466445"/>
            <a:ext cx="1447261" cy="124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127696AE-DB7E-9A7C-56C9-A3A3C2C9C6A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402" y="3430786"/>
            <a:ext cx="1685744" cy="126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220DB564-7AE8-8616-9A0D-F61F96E9FF9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922500" y="3444431"/>
            <a:ext cx="1857004" cy="1217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ADBCB836-4FAD-FB16-7742-9C8E1D2A476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17" y="1497060"/>
            <a:ext cx="1935808" cy="1227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836083" y="5033112"/>
            <a:ext cx="1983342" cy="1493568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0406999C-BD81-9FC7-9402-62679AC26F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0491" y="5043971"/>
            <a:ext cx="1661765" cy="15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CB1AE811-8F59-4F5D-8185-B208BE98400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377603" y="5248415"/>
            <a:ext cx="2777376" cy="135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" name="Рисунок 45">
            <a:extLst>
              <a:ext uri="{FF2B5EF4-FFF2-40B4-BE49-F238E27FC236}">
                <a16:creationId xmlns="" xmlns:a16="http://schemas.microsoft.com/office/drawing/2014/main" id="{8C7A470F-8F08-70A7-F088-F68DC0ED380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73" y="1440275"/>
            <a:ext cx="1897150" cy="1422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075189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4920" cy="45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4"/>
          <p:cNvPicPr/>
          <p:nvPr/>
        </p:nvPicPr>
        <p:blipFill>
          <a:blip r:embed="rId2" cstate="email"/>
          <a:stretch/>
        </p:blipFill>
        <p:spPr>
          <a:xfrm>
            <a:off x="-14992" y="15840"/>
            <a:ext cx="9193680" cy="684216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-14992" y="332640"/>
            <a:ext cx="9247680" cy="69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Расходы бюджета городского округа город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313671610"/>
              </p:ext>
            </p:extLst>
          </p:nvPr>
        </p:nvGraphicFramePr>
        <p:xfrm>
          <a:off x="827584" y="1397000"/>
          <a:ext cx="748883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18120916"/>
              </p:ext>
            </p:extLst>
          </p:nvPr>
        </p:nvGraphicFramePr>
        <p:xfrm>
          <a:off x="755576" y="2204864"/>
          <a:ext cx="763284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81892743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Выявление и жизнеустройство детей-сирот и детей, оставшихся без попечения родителей,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2025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году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611560" y="1268760"/>
          <a:ext cx="813690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Фото_14_Тайвань (2).jpg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tretch>
            <a:fillRect/>
          </a:stretch>
        </p:blipFill>
        <p:spPr>
          <a:xfrm>
            <a:off x="990600" y="1767681"/>
            <a:ext cx="7162800" cy="4191000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9601" y="18864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МЕРОПРИЯТИЙ 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организации  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отдыха,  оздоровления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и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занятости    детей   и     подростков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Group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5341441"/>
              </p:ext>
            </p:extLst>
          </p:nvPr>
        </p:nvGraphicFramePr>
        <p:xfrm>
          <a:off x="683568" y="1124744"/>
          <a:ext cx="4392488" cy="5281619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50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31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5650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финансирования (тыс.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CED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36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</a:t>
                      </a: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Лагеря с дневным пребыванием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1182,0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505,6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1371,6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660,4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1869,0      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629, 3 </a:t>
                      </a: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3618,8        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1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1060,0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1395,9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1403,3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1433,9</a:t>
                      </a: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345,6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93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Привлеченные средства: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родительская плата (пришкольные оздоровительные лагеря)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предприятий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550,0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666,3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250,3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880,0</a:t>
                      </a: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515,0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863,7</a:t>
                      </a: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685,4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1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средств, предусмотренных на организацию отдыха  и трудоустройство детей и подростков в городском округе город Буй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3433,0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4214,0</a:t>
                      </a:r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kumimoji="0" 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kumimoji="0" 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5488,7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7576,7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12" name="Рисунок 11" descr="DTh-ba3WX5RYPZrZ_Y9qhElpdy2FDRZOrI67gfIr5ZQS9QvAynJmqsviwuoUX_fKizXUANh7yAVYMVPAiyktudJI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36096" y="3861048"/>
            <a:ext cx="2976331" cy="2232248"/>
          </a:xfrm>
          <a:prstGeom prst="rect">
            <a:avLst/>
          </a:prstGeom>
        </p:spPr>
      </p:pic>
      <p:pic>
        <p:nvPicPr>
          <p:cNvPr id="15" name="Рисунок 14" descr="DOrPEuIm3nWb7zG9ErYtj3S7oToKn6D174HHocEYJV9HqWTl2-7XomX6oUYKJsCyaak3wmu_VLuk4ssE2Al4VZY-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436096" y="1268760"/>
            <a:ext cx="3035829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55705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91572498"/>
              </p:ext>
            </p:extLst>
          </p:nvPr>
        </p:nvGraphicFramePr>
        <p:xfrm>
          <a:off x="539552" y="3212976"/>
          <a:ext cx="7770029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78870306"/>
              </p:ext>
            </p:extLst>
          </p:nvPr>
        </p:nvGraphicFramePr>
        <p:xfrm>
          <a:off x="1619672" y="1052736"/>
          <a:ext cx="5544616" cy="2105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771800" y="980728"/>
            <a:ext cx="60486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Количество семей, состоящих на учете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3543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97034633"/>
              </p:ext>
            </p:extLst>
          </p:nvPr>
        </p:nvGraphicFramePr>
        <p:xfrm>
          <a:off x="0" y="844550"/>
          <a:ext cx="9109075" cy="601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1387837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Содержимое 11" descr="DSC_23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09687" y="1686719"/>
            <a:ext cx="6524625" cy="4352925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108520" y="260648"/>
            <a:ext cx="9252520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КОЛИЧЕСТВО МОЛОДЫХ СЕМЕЙ, ПОЛУЧИВШИХ СОЦИАЛЬНЫЕ ВЫПЛАТЫ НА УЛУЧШЕНИЕ ЖИЛИЩНЫХ УСЛОВИЙ</a:t>
            </a:r>
            <a:endParaRPr lang="ru-RU" sz="2000" b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09323788"/>
              </p:ext>
            </p:extLst>
          </p:nvPr>
        </p:nvGraphicFramePr>
        <p:xfrm>
          <a:off x="539552" y="1628800"/>
          <a:ext cx="36724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09323788"/>
              </p:ext>
            </p:extLst>
          </p:nvPr>
        </p:nvGraphicFramePr>
        <p:xfrm>
          <a:off x="4644008" y="3356992"/>
          <a:ext cx="3816424" cy="32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83568" y="1124744"/>
            <a:ext cx="4680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Средства  бюджетов всех уровней, тыс. руб.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996952"/>
            <a:ext cx="41044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Средства местного бюджета, тыс. руб. 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17" name="Рисунок 16" descr="DSC_2699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724128" y="908720"/>
            <a:ext cx="2232248" cy="20164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14136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12582" y="2507774"/>
          <a:ext cx="5918835" cy="2987040"/>
        </p:xfrm>
        <a:graphic>
          <a:graphicData uri="http://schemas.openxmlformats.org/drawingml/2006/table">
            <a:tbl>
              <a:tblPr/>
              <a:tblGrid>
                <a:gridCol w="22059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76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761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76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88640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Оказание государственной социальной помощи малообеспеченным гражданам путем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заключения социального контракта </a:t>
            </a:r>
          </a:p>
          <a:p>
            <a:pPr algn="ctr"/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66776453"/>
              </p:ext>
            </p:extLst>
          </p:nvPr>
        </p:nvGraphicFramePr>
        <p:xfrm>
          <a:off x="1331640" y="1484785"/>
          <a:ext cx="6408715" cy="2408854"/>
        </p:xfrm>
        <a:graphic>
          <a:graphicData uri="http://schemas.openxmlformats.org/drawingml/2006/table">
            <a:tbl>
              <a:tblPr/>
              <a:tblGrid>
                <a:gridCol w="23489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2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223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203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48711">
                  <a:extLst>
                    <a:ext uri="{9D8B030D-6E8A-4147-A177-3AD203B41FA5}">
                      <a16:colId xmlns="" xmlns:a16="http://schemas.microsoft.com/office/drawing/2014/main" val="3148877796"/>
                    </a:ext>
                  </a:extLst>
                </a:gridCol>
                <a:gridCol w="548711"/>
                <a:gridCol w="54871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4871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28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2024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2026 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21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1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465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44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60801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71800" y="4149080"/>
            <a:ext cx="29758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MG_20251205_133647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868144" y="4365104"/>
            <a:ext cx="2711734" cy="1916832"/>
          </a:xfrm>
          <a:prstGeom prst="rect">
            <a:avLst/>
          </a:prstGeom>
        </p:spPr>
      </p:pic>
      <p:pic>
        <p:nvPicPr>
          <p:cNvPr id="12" name="Рисунок 11" descr="IMG_20251205_141407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539552" y="4149080"/>
            <a:ext cx="1872527" cy="22768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628560" y="365040"/>
            <a:ext cx="7884720" cy="13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86" name="Содержимое 16"/>
          <p:cNvGraphicFramePr/>
          <p:nvPr/>
        </p:nvGraphicFramePr>
        <p:xfrm>
          <a:off x="0" y="1600200"/>
          <a:ext cx="4036320" cy="452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7" name="Picture 4"/>
          <p:cNvPicPr/>
          <p:nvPr/>
        </p:nvPicPr>
        <p:blipFill>
          <a:blip r:embed="rId4" cstate="screen"/>
          <a:stretch/>
        </p:blipFill>
        <p:spPr>
          <a:xfrm>
            <a:off x="0" y="11160"/>
            <a:ext cx="9196200" cy="6844680"/>
          </a:xfrm>
          <a:prstGeom prst="rect">
            <a:avLst/>
          </a:prstGeom>
          <a:ln>
            <a:noFill/>
          </a:ln>
        </p:spPr>
      </p:pic>
      <p:sp>
        <p:nvSpPr>
          <p:cNvPr id="88" name="CustomShape 2"/>
          <p:cNvSpPr/>
          <p:nvPr/>
        </p:nvSpPr>
        <p:spPr>
          <a:xfrm>
            <a:off x="467640" y="188640"/>
            <a:ext cx="8206920" cy="69948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 деятельность   учреждений   культуры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  в 2025 году </a:t>
            </a:r>
            <a:endParaRPr lang="ru-RU" sz="2000" b="0" strike="noStrike" spc="-1">
              <a:latin typeface="Arial"/>
            </a:endParaRPr>
          </a:p>
        </p:txBody>
      </p:sp>
      <p:graphicFrame>
        <p:nvGraphicFramePr>
          <p:cNvPr id="89" name="Table 3"/>
          <p:cNvGraphicFramePr/>
          <p:nvPr/>
        </p:nvGraphicFramePr>
        <p:xfrm>
          <a:off x="539640" y="2789280"/>
          <a:ext cx="4464000" cy="1480056"/>
        </p:xfrm>
        <a:graphic>
          <a:graphicData uri="http://schemas.openxmlformats.org/drawingml/2006/table">
            <a:tbl>
              <a:tblPr/>
              <a:tblGrid>
                <a:gridCol w="2304000"/>
                <a:gridCol w="2160000"/>
              </a:tblGrid>
              <a:tr h="107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Количество участников клубных формирований в культурно - </a:t>
                      </a:r>
                      <a:r>
                        <a:rPr lang="ru-RU" sz="1400" b="1" strike="noStrike" spc="-1" dirty="0" err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досуговых</a:t>
                      </a:r>
                      <a:r>
                        <a:rPr lang="ru-RU" sz="1400" b="1" strike="noStrike" spc="-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учреждениях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Численность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учащихся учреждений 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дополнительного</a:t>
                      </a:r>
                      <a:endParaRPr lang="ru-RU" sz="14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образования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2E75B6"/>
                    </a:solidFill>
                  </a:tcPr>
                </a:tc>
              </a:tr>
              <a:tr h="407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1784 человека</a:t>
                      </a:r>
                      <a:endParaRPr lang="ru-RU" sz="16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594 человека</a:t>
                      </a:r>
                      <a:r>
                        <a:rPr lang="ru-RU" sz="18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8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0" name="Table 4"/>
          <p:cNvGraphicFramePr/>
          <p:nvPr/>
        </p:nvGraphicFramePr>
        <p:xfrm>
          <a:off x="539640" y="908640"/>
          <a:ext cx="8136000" cy="1764300"/>
        </p:xfrm>
        <a:graphic>
          <a:graphicData uri="http://schemas.openxmlformats.org/drawingml/2006/table">
            <a:tbl>
              <a:tblPr/>
              <a:tblGrid>
                <a:gridCol w="2283840"/>
                <a:gridCol w="2180160"/>
                <a:gridCol w="1839600"/>
                <a:gridCol w="1832400"/>
              </a:tblGrid>
              <a:tr h="1159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 dirty="0">
                          <a:solidFill>
                            <a:srgbClr val="F2F2F2"/>
                          </a:solidFill>
                          <a:latin typeface="Times New Roman"/>
                          <a:ea typeface="Times New Roman"/>
                        </a:rPr>
                        <a:t>Количество посетителей </a:t>
                      </a:r>
                      <a:r>
                        <a:rPr lang="ru-RU" sz="1400" b="1" strike="noStrike" spc="-1" dirty="0" err="1">
                          <a:solidFill>
                            <a:srgbClr val="F2F2F2"/>
                          </a:solidFill>
                          <a:latin typeface="Times New Roman"/>
                          <a:ea typeface="Times New Roman"/>
                        </a:rPr>
                        <a:t>культурно-досуговых</a:t>
                      </a:r>
                      <a:r>
                        <a:rPr lang="ru-RU" sz="1400" b="1" strike="noStrike" spc="-1" dirty="0">
                          <a:solidFill>
                            <a:srgbClr val="F2F2F2"/>
                          </a:solidFill>
                          <a:latin typeface="Times New Roman"/>
                          <a:ea typeface="Times New Roman"/>
                        </a:rPr>
                        <a:t> учреждений</a:t>
                      </a:r>
                      <a:endParaRPr lang="ru-RU" sz="1400" b="0" strike="noStrike" spc="-1" dirty="0"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Количество посетителей библиотек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Количество посещений Буйского краеведческого музея им. Т.В.  Ольховик</a:t>
                      </a:r>
                      <a:r>
                        <a:rPr lang="ru-RU" sz="1400" b="0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Количество посетителей кинотеатра</a:t>
                      </a:r>
                      <a:r>
                        <a:rPr lang="ru-RU" sz="1400" b="0" strike="noStrike" spc="-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2E75B6"/>
                    </a:solidFill>
                  </a:tcPr>
                </a:tc>
              </a:tr>
              <a:tr h="446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192 517</a:t>
                      </a:r>
                      <a:endParaRPr lang="ru-RU" sz="16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133 115</a:t>
                      </a:r>
                      <a:endParaRPr lang="ru-RU" sz="16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16 014</a:t>
                      </a:r>
                      <a:endParaRPr lang="ru-RU" sz="16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54360" marR="5436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1"/>
                        </a:spcAft>
                      </a:pPr>
                      <a:r>
                        <a:rPr lang="ru-RU" sz="1600" b="1" strike="noStrike" spc="-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6 348</a:t>
                      </a:r>
                      <a:endParaRPr lang="ru-RU" sz="1600" b="0" strike="noStrike" spc="-1" dirty="0">
                        <a:solidFill>
                          <a:srgbClr val="C00000"/>
                        </a:solidFill>
                        <a:latin typeface="Arial"/>
                      </a:endParaRPr>
                    </a:p>
                  </a:txBody>
                  <a:tcPr marL="9000" marR="90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pic>
        <p:nvPicPr>
          <p:cNvPr id="91" name="Рисунок 90"/>
          <p:cNvPicPr/>
          <p:nvPr/>
        </p:nvPicPr>
        <p:blipFill>
          <a:blip r:embed="rId5" cstate="screen"/>
          <a:stretch/>
        </p:blipFill>
        <p:spPr>
          <a:xfrm>
            <a:off x="5184000" y="2700000"/>
            <a:ext cx="3311640" cy="1835640"/>
          </a:xfrm>
          <a:prstGeom prst="rect">
            <a:avLst/>
          </a:prstGeom>
          <a:ln>
            <a:noFill/>
          </a:ln>
        </p:spPr>
      </p:pic>
      <p:pic>
        <p:nvPicPr>
          <p:cNvPr id="92" name="Рисунок 91"/>
          <p:cNvPicPr/>
          <p:nvPr/>
        </p:nvPicPr>
        <p:blipFill>
          <a:blip r:embed="rId6" cstate="screen"/>
          <a:stretch/>
        </p:blipFill>
        <p:spPr>
          <a:xfrm>
            <a:off x="2880000" y="4493160"/>
            <a:ext cx="2878200" cy="1986480"/>
          </a:xfrm>
          <a:prstGeom prst="rect">
            <a:avLst/>
          </a:prstGeom>
          <a:ln>
            <a:noFill/>
          </a:ln>
        </p:spPr>
      </p:pic>
      <p:pic>
        <p:nvPicPr>
          <p:cNvPr id="93" name="Рисунок 92"/>
          <p:cNvPicPr/>
          <p:nvPr/>
        </p:nvPicPr>
        <p:blipFill>
          <a:blip r:embed="rId7" cstate="screen"/>
          <a:stretch/>
        </p:blipFill>
        <p:spPr>
          <a:xfrm>
            <a:off x="1009800" y="5328000"/>
            <a:ext cx="1869840" cy="1246680"/>
          </a:xfrm>
          <a:prstGeom prst="rect">
            <a:avLst/>
          </a:prstGeom>
          <a:ln>
            <a:noFill/>
          </a:ln>
        </p:spPr>
      </p:pic>
      <p:pic>
        <p:nvPicPr>
          <p:cNvPr id="94" name="Рисунок 93"/>
          <p:cNvPicPr/>
          <p:nvPr/>
        </p:nvPicPr>
        <p:blipFill>
          <a:blip r:embed="rId8" cstate="screen"/>
          <a:stretch/>
        </p:blipFill>
        <p:spPr>
          <a:xfrm>
            <a:off x="577800" y="4321080"/>
            <a:ext cx="1941840" cy="1294560"/>
          </a:xfrm>
          <a:prstGeom prst="rect">
            <a:avLst/>
          </a:prstGeom>
          <a:ln>
            <a:noFill/>
          </a:ln>
        </p:spPr>
      </p:pic>
      <p:pic>
        <p:nvPicPr>
          <p:cNvPr id="95" name="Рисунок 94"/>
          <p:cNvPicPr/>
          <p:nvPr/>
        </p:nvPicPr>
        <p:blipFill>
          <a:blip r:embed="rId9" cstate="screen"/>
          <a:stretch/>
        </p:blipFill>
        <p:spPr>
          <a:xfrm>
            <a:off x="5761800" y="4415760"/>
            <a:ext cx="1797840" cy="1199880"/>
          </a:xfrm>
          <a:prstGeom prst="rect">
            <a:avLst/>
          </a:prstGeom>
          <a:ln>
            <a:noFill/>
          </a:ln>
        </p:spPr>
      </p:pic>
      <p:pic>
        <p:nvPicPr>
          <p:cNvPr id="96" name="Рисунок 95"/>
          <p:cNvPicPr/>
          <p:nvPr/>
        </p:nvPicPr>
        <p:blipFill>
          <a:blip r:embed="rId10" cstate="screen"/>
          <a:stretch/>
        </p:blipFill>
        <p:spPr>
          <a:xfrm>
            <a:off x="7201800" y="5184000"/>
            <a:ext cx="1365840" cy="911160"/>
          </a:xfrm>
          <a:prstGeom prst="rect">
            <a:avLst/>
          </a:prstGeom>
          <a:ln>
            <a:noFill/>
          </a:ln>
        </p:spPr>
      </p:pic>
      <p:pic>
        <p:nvPicPr>
          <p:cNvPr id="97" name="Рисунок 96"/>
          <p:cNvPicPr/>
          <p:nvPr/>
        </p:nvPicPr>
        <p:blipFill>
          <a:blip r:embed="rId11" cstate="screen"/>
          <a:stretch/>
        </p:blipFill>
        <p:spPr>
          <a:xfrm>
            <a:off x="6336000" y="5688720"/>
            <a:ext cx="1293840" cy="862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628560" y="365040"/>
            <a:ext cx="7884720" cy="132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99" name="Содержимое 16"/>
          <p:cNvGraphicFramePr/>
          <p:nvPr/>
        </p:nvGraphicFramePr>
        <p:xfrm>
          <a:off x="0" y="1600200"/>
          <a:ext cx="4036320" cy="452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0" name="Picture 4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1840" cy="684468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>
            <a:off x="735120" y="899640"/>
            <a:ext cx="5974560" cy="227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latin typeface="Arial"/>
            </a:endParaRPr>
          </a:p>
        </p:txBody>
      </p:sp>
      <p:sp>
        <p:nvSpPr>
          <p:cNvPr id="102" name="CustomShape 3"/>
          <p:cNvSpPr/>
          <p:nvPr/>
        </p:nvSpPr>
        <p:spPr>
          <a:xfrm>
            <a:off x="2123640" y="4653000"/>
            <a:ext cx="182520" cy="367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" name="CustomShape 4"/>
          <p:cNvSpPr/>
          <p:nvPr/>
        </p:nvSpPr>
        <p:spPr>
          <a:xfrm>
            <a:off x="539640" y="188640"/>
            <a:ext cx="7846560" cy="69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УЧАСТИЕ В РЕАЛИЗАЦИи программы </a:t>
            </a:r>
            <a:endParaRPr lang="ru-RU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«Пушкинская карта» в 2025 году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04" name="CustomShape 5"/>
          <p:cNvSpPr/>
          <p:nvPr/>
        </p:nvSpPr>
        <p:spPr>
          <a:xfrm>
            <a:off x="453960" y="5940000"/>
            <a:ext cx="232704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СКЦ «Луч» – возможность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оплатить билеты в кино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Пушкинской картой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05" name="CustomShape 6"/>
          <p:cNvSpPr/>
          <p:nvPr/>
        </p:nvSpPr>
        <p:spPr>
          <a:xfrm>
            <a:off x="4789440" y="2714760"/>
            <a:ext cx="2122560" cy="75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Буйский краеведческий музей им.Т. В. Ольховик – посещение мероприятий, экскурсий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06" name="CustomShape 7"/>
          <p:cNvSpPr/>
          <p:nvPr/>
        </p:nvSpPr>
        <p:spPr>
          <a:xfrm>
            <a:off x="556560" y="2572200"/>
            <a:ext cx="2519640" cy="926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Дворец культуры – возможность приобрести билеты на концерты, спектакли, посещение культурно-просветительских мероприятий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07" name="CustomShape 8"/>
          <p:cNvSpPr/>
          <p:nvPr/>
        </p:nvSpPr>
        <p:spPr>
          <a:xfrm>
            <a:off x="5832000" y="5940000"/>
            <a:ext cx="234000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Дом ремесел – возможность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посетить мастер-классы,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интерактивные программы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08" name="CustomShape 9"/>
          <p:cNvSpPr/>
          <p:nvPr/>
        </p:nvSpPr>
        <p:spPr>
          <a:xfrm>
            <a:off x="2736000" y="5940000"/>
            <a:ext cx="287856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Центральная городская библиотека –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посещение мероприятий,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интерактивных программ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109" name="Рисунок 70"/>
          <p:cNvPicPr/>
          <p:nvPr/>
        </p:nvPicPr>
        <p:blipFill>
          <a:blip r:embed="rId4" cstate="screen"/>
          <a:stretch/>
        </p:blipFill>
        <p:spPr>
          <a:xfrm>
            <a:off x="864000" y="4788000"/>
            <a:ext cx="1548000" cy="1152000"/>
          </a:xfrm>
          <a:prstGeom prst="rect">
            <a:avLst/>
          </a:prstGeom>
          <a:ln>
            <a:noFill/>
          </a:ln>
        </p:spPr>
      </p:pic>
      <p:pic>
        <p:nvPicPr>
          <p:cNvPr id="110" name="Рисунок 109"/>
          <p:cNvPicPr/>
          <p:nvPr/>
        </p:nvPicPr>
        <p:blipFill>
          <a:blip r:embed="rId5" cstate="screen"/>
          <a:stretch/>
        </p:blipFill>
        <p:spPr>
          <a:xfrm>
            <a:off x="576000" y="1008000"/>
            <a:ext cx="3115080" cy="1482480"/>
          </a:xfrm>
          <a:prstGeom prst="rect">
            <a:avLst/>
          </a:prstGeom>
          <a:ln>
            <a:noFill/>
          </a:ln>
        </p:spPr>
      </p:pic>
      <p:pic>
        <p:nvPicPr>
          <p:cNvPr id="111" name="Рисунок 110"/>
          <p:cNvPicPr/>
          <p:nvPr/>
        </p:nvPicPr>
        <p:blipFill>
          <a:blip r:embed="rId6" cstate="screen"/>
          <a:stretch/>
        </p:blipFill>
        <p:spPr>
          <a:xfrm>
            <a:off x="3057480" y="2418840"/>
            <a:ext cx="1622160" cy="1079640"/>
          </a:xfrm>
          <a:prstGeom prst="rect">
            <a:avLst/>
          </a:prstGeom>
          <a:ln>
            <a:noFill/>
          </a:ln>
        </p:spPr>
      </p:pic>
      <p:pic>
        <p:nvPicPr>
          <p:cNvPr id="112" name="Рисунок 111"/>
          <p:cNvPicPr/>
          <p:nvPr/>
        </p:nvPicPr>
        <p:blipFill>
          <a:blip r:embed="rId7" cstate="screen"/>
          <a:srcRect/>
          <a:stretch/>
        </p:blipFill>
        <p:spPr>
          <a:xfrm>
            <a:off x="3600000" y="1368000"/>
            <a:ext cx="1079640" cy="1264680"/>
          </a:xfrm>
          <a:prstGeom prst="rect">
            <a:avLst/>
          </a:prstGeom>
          <a:ln>
            <a:noFill/>
          </a:ln>
        </p:spPr>
      </p:pic>
      <p:pic>
        <p:nvPicPr>
          <p:cNvPr id="113" name="Рисунок 112"/>
          <p:cNvPicPr/>
          <p:nvPr/>
        </p:nvPicPr>
        <p:blipFill>
          <a:blip r:embed="rId8" cstate="screen"/>
          <a:stretch/>
        </p:blipFill>
        <p:spPr>
          <a:xfrm>
            <a:off x="4751640" y="1008000"/>
            <a:ext cx="2376360" cy="1644840"/>
          </a:xfrm>
          <a:prstGeom prst="rect">
            <a:avLst/>
          </a:prstGeom>
          <a:ln>
            <a:noFill/>
          </a:ln>
        </p:spPr>
      </p:pic>
      <p:pic>
        <p:nvPicPr>
          <p:cNvPr id="114" name="Рисунок 113"/>
          <p:cNvPicPr/>
          <p:nvPr/>
        </p:nvPicPr>
        <p:blipFill>
          <a:blip r:embed="rId9" cstate="screen"/>
          <a:stretch/>
        </p:blipFill>
        <p:spPr>
          <a:xfrm>
            <a:off x="6984000" y="2305440"/>
            <a:ext cx="1438200" cy="1078560"/>
          </a:xfrm>
          <a:prstGeom prst="rect">
            <a:avLst/>
          </a:prstGeom>
          <a:ln>
            <a:noFill/>
          </a:ln>
        </p:spPr>
      </p:pic>
      <p:pic>
        <p:nvPicPr>
          <p:cNvPr id="115" name="Рисунок 114"/>
          <p:cNvPicPr/>
          <p:nvPr/>
        </p:nvPicPr>
        <p:blipFill>
          <a:blip r:embed="rId10" cstate="screen"/>
          <a:stretch/>
        </p:blipFill>
        <p:spPr>
          <a:xfrm>
            <a:off x="7272000" y="1008000"/>
            <a:ext cx="1150200" cy="1533240"/>
          </a:xfrm>
          <a:prstGeom prst="rect">
            <a:avLst/>
          </a:prstGeom>
          <a:ln>
            <a:noFill/>
          </a:ln>
        </p:spPr>
      </p:pic>
      <p:pic>
        <p:nvPicPr>
          <p:cNvPr id="116" name="Рисунок 115"/>
          <p:cNvPicPr/>
          <p:nvPr/>
        </p:nvPicPr>
        <p:blipFill>
          <a:blip r:embed="rId11" cstate="screen"/>
          <a:stretch/>
        </p:blipFill>
        <p:spPr>
          <a:xfrm>
            <a:off x="577800" y="3600000"/>
            <a:ext cx="2158200" cy="1132920"/>
          </a:xfrm>
          <a:prstGeom prst="rect">
            <a:avLst/>
          </a:prstGeom>
          <a:ln>
            <a:noFill/>
          </a:ln>
        </p:spPr>
      </p:pic>
      <p:pic>
        <p:nvPicPr>
          <p:cNvPr id="117" name="Рисунок 116"/>
          <p:cNvPicPr/>
          <p:nvPr/>
        </p:nvPicPr>
        <p:blipFill>
          <a:blip r:embed="rId12" cstate="screen"/>
          <a:stretch/>
        </p:blipFill>
        <p:spPr>
          <a:xfrm>
            <a:off x="2952000" y="4910760"/>
            <a:ext cx="1176840" cy="921240"/>
          </a:xfrm>
          <a:prstGeom prst="rect">
            <a:avLst/>
          </a:prstGeom>
          <a:ln>
            <a:noFill/>
          </a:ln>
        </p:spPr>
      </p:pic>
      <p:pic>
        <p:nvPicPr>
          <p:cNvPr id="118" name="Рисунок 117"/>
          <p:cNvPicPr/>
          <p:nvPr/>
        </p:nvPicPr>
        <p:blipFill>
          <a:blip r:embed="rId13" cstate="screen"/>
          <a:stretch/>
        </p:blipFill>
        <p:spPr>
          <a:xfrm>
            <a:off x="4231440" y="4032000"/>
            <a:ext cx="1096560" cy="1461240"/>
          </a:xfrm>
          <a:prstGeom prst="rect">
            <a:avLst/>
          </a:prstGeom>
          <a:ln>
            <a:noFill/>
          </a:ln>
        </p:spPr>
      </p:pic>
      <p:pic>
        <p:nvPicPr>
          <p:cNvPr id="119" name="Рисунок 118"/>
          <p:cNvPicPr/>
          <p:nvPr/>
        </p:nvPicPr>
        <p:blipFill>
          <a:blip r:embed="rId14" cstate="screen"/>
          <a:stretch/>
        </p:blipFill>
        <p:spPr>
          <a:xfrm>
            <a:off x="5400000" y="3727440"/>
            <a:ext cx="1224000" cy="2176560"/>
          </a:xfrm>
          <a:prstGeom prst="rect">
            <a:avLst/>
          </a:prstGeom>
          <a:ln>
            <a:noFill/>
          </a:ln>
        </p:spPr>
      </p:pic>
      <p:pic>
        <p:nvPicPr>
          <p:cNvPr id="120" name="Рисунок 119"/>
          <p:cNvPicPr/>
          <p:nvPr/>
        </p:nvPicPr>
        <p:blipFill>
          <a:blip r:embed="rId15" cstate="screen"/>
          <a:stretch/>
        </p:blipFill>
        <p:spPr>
          <a:xfrm>
            <a:off x="6769800" y="3528000"/>
            <a:ext cx="1726200" cy="1294560"/>
          </a:xfrm>
          <a:prstGeom prst="rect">
            <a:avLst/>
          </a:prstGeom>
          <a:ln>
            <a:noFill/>
          </a:ln>
        </p:spPr>
      </p:pic>
      <p:pic>
        <p:nvPicPr>
          <p:cNvPr id="121" name="Рисунок 120"/>
          <p:cNvPicPr/>
          <p:nvPr/>
        </p:nvPicPr>
        <p:blipFill>
          <a:blip r:embed="rId16" cstate="screen"/>
          <a:stretch/>
        </p:blipFill>
        <p:spPr>
          <a:xfrm>
            <a:off x="6768000" y="4650120"/>
            <a:ext cx="1716480" cy="1289880"/>
          </a:xfrm>
          <a:prstGeom prst="rect">
            <a:avLst/>
          </a:prstGeom>
          <a:ln>
            <a:noFill/>
          </a:ln>
        </p:spPr>
      </p:pic>
      <p:pic>
        <p:nvPicPr>
          <p:cNvPr id="122" name="Рисунок 121"/>
          <p:cNvPicPr/>
          <p:nvPr/>
        </p:nvPicPr>
        <p:blipFill>
          <a:blip r:embed="rId17" cstate="screen"/>
          <a:stretch/>
        </p:blipFill>
        <p:spPr>
          <a:xfrm>
            <a:off x="2808000" y="3600000"/>
            <a:ext cx="1654200" cy="1240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628560" y="365040"/>
            <a:ext cx="7885080" cy="132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24" name="Содержимое 1_1"/>
          <p:cNvGraphicFramePr/>
          <p:nvPr/>
        </p:nvGraphicFramePr>
        <p:xfrm>
          <a:off x="0" y="1600200"/>
          <a:ext cx="4036680" cy="4524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5" name="Picture 1_1"/>
          <p:cNvPicPr/>
          <p:nvPr/>
        </p:nvPicPr>
        <p:blipFill>
          <a:blip r:embed="rId3" cstate="screen"/>
          <a:stretch/>
        </p:blipFill>
        <p:spPr>
          <a:xfrm>
            <a:off x="0" y="0"/>
            <a:ext cx="9142200" cy="6845040"/>
          </a:xfrm>
          <a:prstGeom prst="rect">
            <a:avLst/>
          </a:prstGeom>
          <a:ln>
            <a:noFill/>
          </a:ln>
        </p:spPr>
      </p:pic>
      <p:sp>
        <p:nvSpPr>
          <p:cNvPr id="126" name="CustomShape 2"/>
          <p:cNvSpPr/>
          <p:nvPr/>
        </p:nvSpPr>
        <p:spPr>
          <a:xfrm>
            <a:off x="735120" y="899640"/>
            <a:ext cx="5974920" cy="227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latin typeface="Arial"/>
            </a:endParaRPr>
          </a:p>
        </p:txBody>
      </p:sp>
      <p:sp>
        <p:nvSpPr>
          <p:cNvPr id="127" name="CustomShape 3"/>
          <p:cNvSpPr/>
          <p:nvPr/>
        </p:nvSpPr>
        <p:spPr>
          <a:xfrm>
            <a:off x="2123640" y="4653000"/>
            <a:ext cx="182880" cy="36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8" name="CustomShape 4"/>
          <p:cNvSpPr/>
          <p:nvPr/>
        </p:nvSpPr>
        <p:spPr>
          <a:xfrm>
            <a:off x="539640" y="180000"/>
            <a:ext cx="784692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Реализация молодежной политики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29" name="CustomShape 5"/>
          <p:cNvSpPr/>
          <p:nvPr/>
        </p:nvSpPr>
        <p:spPr>
          <a:xfrm>
            <a:off x="1725120" y="2095560"/>
            <a:ext cx="1874880" cy="42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203864"/>
                </a:solidFill>
                <a:latin typeface="Arial"/>
                <a:ea typeface="DejaVu Sans"/>
              </a:rPr>
              <a:t>Международная акция "Сад памяти"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30" name="CustomShape 6"/>
          <p:cNvSpPr/>
          <p:nvPr/>
        </p:nvSpPr>
        <p:spPr>
          <a:xfrm>
            <a:off x="576000" y="5294160"/>
            <a:ext cx="1584000" cy="12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Участие молодежных объединений города во Всероссийской акции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«Вальс Победы»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131" name="Рисунок 81_1"/>
          <p:cNvPicPr/>
          <p:nvPr/>
        </p:nvPicPr>
        <p:blipFill>
          <a:blip r:embed="rId4" cstate="screen"/>
          <a:stretch/>
        </p:blipFill>
        <p:spPr>
          <a:xfrm>
            <a:off x="6491880" y="1008000"/>
            <a:ext cx="1356120" cy="905040"/>
          </a:xfrm>
          <a:prstGeom prst="rect">
            <a:avLst/>
          </a:prstGeom>
          <a:ln>
            <a:noFill/>
          </a:ln>
        </p:spPr>
      </p:pic>
      <p:pic>
        <p:nvPicPr>
          <p:cNvPr id="132" name="Рисунок 82_1"/>
          <p:cNvPicPr/>
          <p:nvPr/>
        </p:nvPicPr>
        <p:blipFill>
          <a:blip r:embed="rId5" cstate="screen"/>
          <a:stretch/>
        </p:blipFill>
        <p:spPr>
          <a:xfrm>
            <a:off x="7056000" y="1913040"/>
            <a:ext cx="1387080" cy="905040"/>
          </a:xfrm>
          <a:prstGeom prst="rect">
            <a:avLst/>
          </a:prstGeom>
          <a:ln>
            <a:noFill/>
          </a:ln>
        </p:spPr>
      </p:pic>
      <p:sp>
        <p:nvSpPr>
          <p:cNvPr id="133" name="CustomShape 7"/>
          <p:cNvSpPr/>
          <p:nvPr/>
        </p:nvSpPr>
        <p:spPr>
          <a:xfrm>
            <a:off x="3743280" y="3031200"/>
            <a:ext cx="2306160" cy="424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Городские сборы волонтеров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«Дорогой добра»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134" name="Рисунок 3_1"/>
          <p:cNvPicPr/>
          <p:nvPr/>
        </p:nvPicPr>
        <p:blipFill>
          <a:blip r:embed="rId6" cstate="screen"/>
          <a:stretch/>
        </p:blipFill>
        <p:spPr>
          <a:xfrm>
            <a:off x="648000" y="4032000"/>
            <a:ext cx="1890720" cy="1262160"/>
          </a:xfrm>
          <a:prstGeom prst="rect">
            <a:avLst/>
          </a:prstGeom>
          <a:ln>
            <a:noFill/>
          </a:ln>
        </p:spPr>
      </p:pic>
      <p:pic>
        <p:nvPicPr>
          <p:cNvPr id="135" name="Рисунок 7_1"/>
          <p:cNvPicPr/>
          <p:nvPr/>
        </p:nvPicPr>
        <p:blipFill>
          <a:blip r:embed="rId7" cstate="screen"/>
          <a:stretch/>
        </p:blipFill>
        <p:spPr>
          <a:xfrm>
            <a:off x="2099520" y="5328000"/>
            <a:ext cx="1860480" cy="1242000"/>
          </a:xfrm>
          <a:prstGeom prst="rect">
            <a:avLst/>
          </a:prstGeom>
          <a:ln>
            <a:noFill/>
          </a:ln>
        </p:spPr>
      </p:pic>
      <p:pic>
        <p:nvPicPr>
          <p:cNvPr id="136" name="Рисунок 11_1"/>
          <p:cNvPicPr/>
          <p:nvPr/>
        </p:nvPicPr>
        <p:blipFill>
          <a:blip r:embed="rId8" cstate="screen"/>
          <a:stretch/>
        </p:blipFill>
        <p:spPr>
          <a:xfrm>
            <a:off x="3709080" y="998640"/>
            <a:ext cx="2698920" cy="2024280"/>
          </a:xfrm>
          <a:prstGeom prst="rect">
            <a:avLst/>
          </a:prstGeom>
          <a:ln>
            <a:noFill/>
          </a:ln>
        </p:spPr>
      </p:pic>
      <p:pic>
        <p:nvPicPr>
          <p:cNvPr id="137" name="Рисунок 13_1"/>
          <p:cNvPicPr/>
          <p:nvPr/>
        </p:nvPicPr>
        <p:blipFill>
          <a:blip r:embed="rId9" cstate="screen"/>
          <a:stretch/>
        </p:blipFill>
        <p:spPr>
          <a:xfrm>
            <a:off x="648000" y="2592000"/>
            <a:ext cx="2881440" cy="1296000"/>
          </a:xfrm>
          <a:prstGeom prst="rect">
            <a:avLst/>
          </a:prstGeom>
          <a:ln>
            <a:noFill/>
          </a:ln>
        </p:spPr>
      </p:pic>
      <p:pic>
        <p:nvPicPr>
          <p:cNvPr id="138" name="Рисунок 15_1"/>
          <p:cNvPicPr/>
          <p:nvPr/>
        </p:nvPicPr>
        <p:blipFill>
          <a:blip r:embed="rId10" cstate="screen"/>
          <a:stretch/>
        </p:blipFill>
        <p:spPr>
          <a:xfrm>
            <a:off x="648000" y="1008000"/>
            <a:ext cx="1094040" cy="1512000"/>
          </a:xfrm>
          <a:prstGeom prst="rect">
            <a:avLst/>
          </a:prstGeom>
          <a:ln>
            <a:noFill/>
          </a:ln>
        </p:spPr>
      </p:pic>
      <p:pic>
        <p:nvPicPr>
          <p:cNvPr id="139" name="Рисунок 17_1"/>
          <p:cNvPicPr/>
          <p:nvPr/>
        </p:nvPicPr>
        <p:blipFill>
          <a:blip r:embed="rId11" cstate="screen"/>
          <a:stretch/>
        </p:blipFill>
        <p:spPr>
          <a:xfrm>
            <a:off x="1861920" y="1008000"/>
            <a:ext cx="1594080" cy="1052640"/>
          </a:xfrm>
          <a:prstGeom prst="rect">
            <a:avLst/>
          </a:prstGeom>
          <a:ln>
            <a:noFill/>
          </a:ln>
        </p:spPr>
      </p:pic>
      <p:pic>
        <p:nvPicPr>
          <p:cNvPr id="140" name="Рисунок 139"/>
          <p:cNvPicPr/>
          <p:nvPr/>
        </p:nvPicPr>
        <p:blipFill>
          <a:blip r:embed="rId12" cstate="screen"/>
          <a:stretch/>
        </p:blipFill>
        <p:spPr>
          <a:xfrm>
            <a:off x="6048000" y="2880000"/>
            <a:ext cx="2446560" cy="2160000"/>
          </a:xfrm>
          <a:prstGeom prst="rect">
            <a:avLst/>
          </a:prstGeom>
          <a:ln>
            <a:noFill/>
          </a:ln>
        </p:spPr>
      </p:pic>
      <p:pic>
        <p:nvPicPr>
          <p:cNvPr id="141" name="Рисунок 140"/>
          <p:cNvPicPr/>
          <p:nvPr/>
        </p:nvPicPr>
        <p:blipFill>
          <a:blip r:embed="rId13" cstate="screen"/>
          <a:stretch/>
        </p:blipFill>
        <p:spPr>
          <a:xfrm>
            <a:off x="2880000" y="4032000"/>
            <a:ext cx="1582200" cy="1181520"/>
          </a:xfrm>
          <a:prstGeom prst="rect">
            <a:avLst/>
          </a:prstGeom>
          <a:ln>
            <a:noFill/>
          </a:ln>
        </p:spPr>
      </p:pic>
      <p:pic>
        <p:nvPicPr>
          <p:cNvPr id="142" name="Рисунок 141"/>
          <p:cNvPicPr/>
          <p:nvPr/>
        </p:nvPicPr>
        <p:blipFill>
          <a:blip r:embed="rId14" cstate="screen"/>
          <a:stretch/>
        </p:blipFill>
        <p:spPr>
          <a:xfrm>
            <a:off x="4142520" y="4896000"/>
            <a:ext cx="2481480" cy="1651680"/>
          </a:xfrm>
          <a:prstGeom prst="rect">
            <a:avLst/>
          </a:prstGeom>
          <a:ln>
            <a:noFill/>
          </a:ln>
        </p:spPr>
      </p:pic>
      <p:pic>
        <p:nvPicPr>
          <p:cNvPr id="143" name="Рисунок 142"/>
          <p:cNvPicPr/>
          <p:nvPr/>
        </p:nvPicPr>
        <p:blipFill>
          <a:blip r:embed="rId15" cstate="screen"/>
          <a:stretch/>
        </p:blipFill>
        <p:spPr>
          <a:xfrm>
            <a:off x="4176000" y="3638520"/>
            <a:ext cx="1780920" cy="1185480"/>
          </a:xfrm>
          <a:prstGeom prst="rect">
            <a:avLst/>
          </a:prstGeom>
          <a:ln>
            <a:noFill/>
          </a:ln>
        </p:spPr>
      </p:pic>
      <p:sp>
        <p:nvSpPr>
          <p:cNvPr id="144" name="TextShape 8"/>
          <p:cNvSpPr txBox="1"/>
          <p:nvPr/>
        </p:nvSpPr>
        <p:spPr>
          <a:xfrm>
            <a:off x="6705000" y="5136480"/>
            <a:ext cx="1800000" cy="13345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Реализация программы комплексного развития молодежной политики в субъектах РФ «Регион для молодых» - ремонт Центра молодежи</a:t>
            </a:r>
            <a:endParaRPr lang="ru-RU" sz="1100" b="0" strike="noStrike" spc="-1">
              <a:latin typeface="Arial"/>
              <a:ea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628560" y="365040"/>
            <a:ext cx="7885080" cy="132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46" name="Содержимое 2_1"/>
          <p:cNvGraphicFramePr/>
          <p:nvPr/>
        </p:nvGraphicFramePr>
        <p:xfrm>
          <a:off x="0" y="1600200"/>
          <a:ext cx="4036680" cy="4524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7" name="Picture 2_1"/>
          <p:cNvPicPr/>
          <p:nvPr/>
        </p:nvPicPr>
        <p:blipFill>
          <a:blip r:embed="rId4" cstate="screen"/>
          <a:stretch/>
        </p:blipFill>
        <p:spPr>
          <a:xfrm>
            <a:off x="0" y="-33840"/>
            <a:ext cx="9142200" cy="6845040"/>
          </a:xfrm>
          <a:prstGeom prst="rect">
            <a:avLst/>
          </a:prstGeom>
          <a:ln>
            <a:noFill/>
          </a:ln>
        </p:spPr>
      </p:pic>
      <p:sp>
        <p:nvSpPr>
          <p:cNvPr id="148" name="CustomShape 2"/>
          <p:cNvSpPr/>
          <p:nvPr/>
        </p:nvSpPr>
        <p:spPr>
          <a:xfrm>
            <a:off x="735120" y="899640"/>
            <a:ext cx="5974920" cy="227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6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2123640" y="4653000"/>
            <a:ext cx="182880" cy="36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CustomShape 4"/>
          <p:cNvSpPr/>
          <p:nvPr/>
        </p:nvSpPr>
        <p:spPr>
          <a:xfrm>
            <a:off x="539640" y="180000"/>
            <a:ext cx="784692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  <a:ea typeface="DejaVu Sans"/>
              </a:rPr>
              <a:t>Реализация молодежной политики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51" name="CustomShape 5"/>
          <p:cNvSpPr/>
          <p:nvPr/>
        </p:nvSpPr>
        <p:spPr>
          <a:xfrm>
            <a:off x="879480" y="2963880"/>
            <a:ext cx="1618920" cy="42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Городской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день молодежи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52" name="CustomShape 6"/>
          <p:cNvSpPr/>
          <p:nvPr/>
        </p:nvSpPr>
        <p:spPr>
          <a:xfrm>
            <a:off x="4804200" y="4655880"/>
            <a:ext cx="207144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203864"/>
                </a:solidFill>
                <a:latin typeface="Arial"/>
                <a:ea typeface="DejaVu Sans"/>
              </a:rPr>
              <a:t> Музей военно-исторического клуба «Хранители памяти»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53" name="CustomShape 7"/>
          <p:cNvSpPr/>
          <p:nvPr/>
        </p:nvSpPr>
        <p:spPr>
          <a:xfrm>
            <a:off x="6732360" y="3556080"/>
            <a:ext cx="215892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Форум «Буйский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актив молодежи»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(БАМ)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54" name="CustomShape 8"/>
          <p:cNvSpPr/>
          <p:nvPr/>
        </p:nvSpPr>
        <p:spPr>
          <a:xfrm flipH="1">
            <a:off x="2482920" y="4298760"/>
            <a:ext cx="2057040" cy="59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Смотр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строя и песни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«Плац-Парад»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55" name="CustomShape 9"/>
          <p:cNvSpPr/>
          <p:nvPr/>
        </p:nvSpPr>
        <p:spPr>
          <a:xfrm>
            <a:off x="482400" y="5274720"/>
            <a:ext cx="1755360" cy="109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Городской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100" b="1" strike="noStrike" spc="-1">
                <a:solidFill>
                  <a:srgbClr val="002060"/>
                </a:solidFill>
                <a:latin typeface="Arial"/>
                <a:ea typeface="DejaVu Sans"/>
              </a:rPr>
              <a:t>фестиваль студенческого творчества «Студенческая весна 2025»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156" name="Рисунок 3_2"/>
          <p:cNvPicPr/>
          <p:nvPr/>
        </p:nvPicPr>
        <p:blipFill>
          <a:blip r:embed="rId5" cstate="screen"/>
          <a:stretch/>
        </p:blipFill>
        <p:spPr>
          <a:xfrm>
            <a:off x="609480" y="1236960"/>
            <a:ext cx="2343600" cy="1663200"/>
          </a:xfrm>
          <a:prstGeom prst="rect">
            <a:avLst/>
          </a:prstGeom>
          <a:ln>
            <a:noFill/>
          </a:ln>
        </p:spPr>
      </p:pic>
      <p:pic>
        <p:nvPicPr>
          <p:cNvPr id="157" name="Рисунок 7_2"/>
          <p:cNvPicPr/>
          <p:nvPr/>
        </p:nvPicPr>
        <p:blipFill>
          <a:blip r:embed="rId6" cstate="screen"/>
          <a:stretch/>
        </p:blipFill>
        <p:spPr>
          <a:xfrm>
            <a:off x="3085200" y="1194120"/>
            <a:ext cx="1515960" cy="1136520"/>
          </a:xfrm>
          <a:prstGeom prst="rect">
            <a:avLst/>
          </a:prstGeom>
          <a:ln>
            <a:noFill/>
          </a:ln>
        </p:spPr>
      </p:pic>
      <p:pic>
        <p:nvPicPr>
          <p:cNvPr id="158" name="Рисунок 11_2"/>
          <p:cNvPicPr/>
          <p:nvPr/>
        </p:nvPicPr>
        <p:blipFill>
          <a:blip r:embed="rId7" cstate="screen"/>
          <a:stretch/>
        </p:blipFill>
        <p:spPr>
          <a:xfrm>
            <a:off x="3012480" y="2434320"/>
            <a:ext cx="1492200" cy="1118880"/>
          </a:xfrm>
          <a:prstGeom prst="rect">
            <a:avLst/>
          </a:prstGeom>
          <a:ln>
            <a:noFill/>
          </a:ln>
        </p:spPr>
      </p:pic>
      <p:pic>
        <p:nvPicPr>
          <p:cNvPr id="159" name="Рисунок 15_2"/>
          <p:cNvPicPr/>
          <p:nvPr/>
        </p:nvPicPr>
        <p:blipFill>
          <a:blip r:embed="rId8" cstate="screen"/>
          <a:stretch/>
        </p:blipFill>
        <p:spPr>
          <a:xfrm>
            <a:off x="4777200" y="893880"/>
            <a:ext cx="2704320" cy="1803960"/>
          </a:xfrm>
          <a:prstGeom prst="rect">
            <a:avLst/>
          </a:prstGeom>
          <a:ln>
            <a:noFill/>
          </a:ln>
        </p:spPr>
      </p:pic>
      <p:pic>
        <p:nvPicPr>
          <p:cNvPr id="160" name="Рисунок 17_2"/>
          <p:cNvPicPr/>
          <p:nvPr/>
        </p:nvPicPr>
        <p:blipFill>
          <a:blip r:embed="rId9" cstate="screen"/>
          <a:stretch/>
        </p:blipFill>
        <p:spPr>
          <a:xfrm>
            <a:off x="4653000" y="2743560"/>
            <a:ext cx="2057040" cy="1410480"/>
          </a:xfrm>
          <a:prstGeom prst="rect">
            <a:avLst/>
          </a:prstGeom>
          <a:ln>
            <a:noFill/>
          </a:ln>
        </p:spPr>
      </p:pic>
      <p:pic>
        <p:nvPicPr>
          <p:cNvPr id="161" name="Рисунок 19_1"/>
          <p:cNvPicPr/>
          <p:nvPr/>
        </p:nvPicPr>
        <p:blipFill>
          <a:blip r:embed="rId10" cstate="screen"/>
          <a:stretch/>
        </p:blipFill>
        <p:spPr>
          <a:xfrm>
            <a:off x="6995880" y="2364120"/>
            <a:ext cx="1825920" cy="1218960"/>
          </a:xfrm>
          <a:prstGeom prst="rect">
            <a:avLst/>
          </a:prstGeom>
          <a:ln>
            <a:noFill/>
          </a:ln>
        </p:spPr>
      </p:pic>
      <p:pic>
        <p:nvPicPr>
          <p:cNvPr id="162" name="Рисунок 21_1"/>
          <p:cNvPicPr/>
          <p:nvPr/>
        </p:nvPicPr>
        <p:blipFill>
          <a:blip r:embed="rId11" cstate="screen"/>
          <a:stretch/>
        </p:blipFill>
        <p:spPr>
          <a:xfrm>
            <a:off x="4616640" y="5233320"/>
            <a:ext cx="2288160" cy="1287000"/>
          </a:xfrm>
          <a:prstGeom prst="rect">
            <a:avLst/>
          </a:prstGeom>
          <a:ln>
            <a:noFill/>
          </a:ln>
        </p:spPr>
      </p:pic>
      <p:pic>
        <p:nvPicPr>
          <p:cNvPr id="163" name="Рисунок 23_1"/>
          <p:cNvPicPr/>
          <p:nvPr/>
        </p:nvPicPr>
        <p:blipFill>
          <a:blip r:embed="rId12" cstate="screen"/>
          <a:stretch/>
        </p:blipFill>
        <p:spPr>
          <a:xfrm>
            <a:off x="630360" y="3540600"/>
            <a:ext cx="2167920" cy="1446120"/>
          </a:xfrm>
          <a:prstGeom prst="rect">
            <a:avLst/>
          </a:prstGeom>
          <a:ln>
            <a:noFill/>
          </a:ln>
        </p:spPr>
      </p:pic>
      <p:pic>
        <p:nvPicPr>
          <p:cNvPr id="164" name="Рисунок 26_1"/>
          <p:cNvPicPr/>
          <p:nvPr/>
        </p:nvPicPr>
        <p:blipFill>
          <a:blip r:embed="rId13" cstate="screen"/>
          <a:stretch/>
        </p:blipFill>
        <p:spPr>
          <a:xfrm>
            <a:off x="2288880" y="4973040"/>
            <a:ext cx="2176200" cy="1631880"/>
          </a:xfrm>
          <a:prstGeom prst="rect">
            <a:avLst/>
          </a:prstGeom>
          <a:ln>
            <a:noFill/>
          </a:ln>
        </p:spPr>
      </p:pic>
      <p:pic>
        <p:nvPicPr>
          <p:cNvPr id="165" name="Рисунок 28_1"/>
          <p:cNvPicPr/>
          <p:nvPr/>
        </p:nvPicPr>
        <p:blipFill>
          <a:blip r:embed="rId14" cstate="screen"/>
          <a:stretch/>
        </p:blipFill>
        <p:spPr>
          <a:xfrm>
            <a:off x="7014600" y="5210280"/>
            <a:ext cx="1777320" cy="1332720"/>
          </a:xfrm>
          <a:prstGeom prst="rect">
            <a:avLst/>
          </a:prstGeom>
          <a:ln>
            <a:noFill/>
          </a:ln>
        </p:spPr>
      </p:pic>
      <p:sp>
        <p:nvSpPr>
          <p:cNvPr id="166" name="CustomShape 10"/>
          <p:cNvSpPr/>
          <p:nvPr/>
        </p:nvSpPr>
        <p:spPr>
          <a:xfrm>
            <a:off x="6876360" y="4653000"/>
            <a:ext cx="1887480" cy="447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7000"/>
              </a:lnSpc>
              <a:spcAft>
                <a:spcPts val="799"/>
              </a:spcAft>
            </a:pPr>
            <a:r>
              <a:rPr lang="ru-RU" sz="1100" b="1" strike="noStrike" spc="-1">
                <a:solidFill>
                  <a:srgbClr val="203864"/>
                </a:solidFill>
                <a:latin typeface="Arial"/>
                <a:ea typeface="Calibri"/>
              </a:rPr>
              <a:t>Проект «Волонтеры на выборах»</a:t>
            </a:r>
            <a:endParaRPr lang="ru-RU" sz="11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418951229"/>
              </p:ext>
            </p:extLst>
          </p:nvPr>
        </p:nvGraphicFramePr>
        <p:xfrm>
          <a:off x="251520" y="980728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83860368"/>
              </p:ext>
            </p:extLst>
          </p:nvPr>
        </p:nvGraphicFramePr>
        <p:xfrm>
          <a:off x="1187624" y="2276872"/>
          <a:ext cx="633670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1" y="345272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Динамика    Среднемесячной    заработной   платы, </a:t>
            </a:r>
            <a:r>
              <a:rPr lang="ru-RU" sz="14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руб.</a:t>
            </a:r>
          </a:p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 организациям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не    относящимся    к    субъектам</a:t>
            </a:r>
          </a:p>
          <a:p>
            <a:pPr algn="ctr"/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малого    предпринимательства       (данные        Костромастат)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15009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28560" y="365040"/>
            <a:ext cx="7885440" cy="132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8" name="Picture 7_1"/>
          <p:cNvPicPr/>
          <p:nvPr/>
        </p:nvPicPr>
        <p:blipFill>
          <a:blip r:embed="rId2" cstate="screen"/>
          <a:stretch/>
        </p:blipFill>
        <p:spPr>
          <a:xfrm>
            <a:off x="-43560" y="12240"/>
            <a:ext cx="9196920" cy="6845400"/>
          </a:xfrm>
          <a:prstGeom prst="rect">
            <a:avLst/>
          </a:prstGeom>
          <a:ln>
            <a:noFill/>
          </a:ln>
        </p:spPr>
      </p:pic>
      <p:sp>
        <p:nvSpPr>
          <p:cNvPr id="169" name="CustomShape 2"/>
          <p:cNvSpPr/>
          <p:nvPr/>
        </p:nvSpPr>
        <p:spPr>
          <a:xfrm>
            <a:off x="2409840" y="260640"/>
            <a:ext cx="416052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>
                <a:solidFill>
                  <a:srgbClr val="FF0000"/>
                </a:solidFill>
                <a:latin typeface="Arial"/>
              </a:rPr>
              <a:t>Спортивные    достижения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70" name="CustomShape 3"/>
          <p:cNvSpPr/>
          <p:nvPr/>
        </p:nvSpPr>
        <p:spPr>
          <a:xfrm>
            <a:off x="1979640" y="2702520"/>
            <a:ext cx="2230920" cy="71856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2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XXIV 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летние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71" name="CustomShape 4"/>
          <p:cNvSpPr/>
          <p:nvPr/>
        </p:nvSpPr>
        <p:spPr>
          <a:xfrm>
            <a:off x="4292280" y="2716200"/>
            <a:ext cx="2368080" cy="71856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2</a:t>
            </a:r>
            <a:r>
              <a:rPr lang="ru-RU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 место в 1</a:t>
            </a:r>
            <a:r>
              <a:rPr lang="en-US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6 </a:t>
            </a:r>
            <a:r>
              <a:rPr lang="ru-RU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зимней спартакиаде школьников на призы губернатора Костромской области</a:t>
            </a:r>
            <a:endParaRPr lang="ru-RU" sz="1200" b="0" strike="noStrike" spc="-1">
              <a:latin typeface="Arial"/>
            </a:endParaRPr>
          </a:p>
        </p:txBody>
      </p:sp>
      <p:sp>
        <p:nvSpPr>
          <p:cNvPr id="172" name="CustomShape 5"/>
          <p:cNvSpPr/>
          <p:nvPr/>
        </p:nvSpPr>
        <p:spPr>
          <a:xfrm>
            <a:off x="0" y="2717280"/>
            <a:ext cx="1925280" cy="71748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1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место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1" strike="noStrike" spc="-1">
                <a:solidFill>
                  <a:srgbClr val="002060"/>
                </a:solidFill>
                <a:latin typeface="Times New Roman"/>
              </a:rPr>
              <a:t>XXIII</a:t>
            </a: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 зимние </a:t>
            </a:r>
            <a:endParaRPr lang="ru-RU" sz="1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spc="-1">
                <a:solidFill>
                  <a:srgbClr val="002060"/>
                </a:solidFill>
                <a:latin typeface="Times New Roman"/>
              </a:rPr>
              <a:t>спортивные игры</a:t>
            </a:r>
            <a:endParaRPr lang="ru-RU" sz="1400" b="0" strike="noStrike" spc="-1">
              <a:latin typeface="Arial"/>
            </a:endParaRPr>
          </a:p>
        </p:txBody>
      </p:sp>
      <p:sp>
        <p:nvSpPr>
          <p:cNvPr id="173" name="CustomShape 6"/>
          <p:cNvSpPr/>
          <p:nvPr/>
        </p:nvSpPr>
        <p:spPr>
          <a:xfrm>
            <a:off x="155520" y="-144360"/>
            <a:ext cx="30348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7"/>
          <p:cNvSpPr/>
          <p:nvPr/>
        </p:nvSpPr>
        <p:spPr>
          <a:xfrm>
            <a:off x="6845760" y="2679480"/>
            <a:ext cx="2045160" cy="72648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Калашникова Милана, победитель Кубка «Золотое кольцо» </a:t>
            </a:r>
            <a:endParaRPr lang="ru-RU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200" b="1" strike="noStrike" spc="-1">
                <a:solidFill>
                  <a:srgbClr val="002060"/>
                </a:solidFill>
                <a:latin typeface="Times New Roman"/>
                <a:ea typeface="Tahoma"/>
              </a:rPr>
              <a:t>по лыжным гонкам 2025</a:t>
            </a:r>
            <a:endParaRPr lang="ru-RU" sz="1200" b="0" strike="noStrike" spc="-1">
              <a:latin typeface="Arial"/>
            </a:endParaRPr>
          </a:p>
        </p:txBody>
      </p:sp>
      <p:pic>
        <p:nvPicPr>
          <p:cNvPr id="175" name="Picture 2_2"/>
          <p:cNvPicPr/>
          <p:nvPr/>
        </p:nvPicPr>
        <p:blipFill>
          <a:blip r:embed="rId3" cstate="screen"/>
          <a:srcRect/>
          <a:stretch/>
        </p:blipFill>
        <p:spPr>
          <a:xfrm>
            <a:off x="4289400" y="1130040"/>
            <a:ext cx="2211480" cy="1446480"/>
          </a:xfrm>
          <a:prstGeom prst="rect">
            <a:avLst/>
          </a:prstGeom>
          <a:ln>
            <a:noFill/>
          </a:ln>
        </p:spPr>
      </p:pic>
      <p:pic>
        <p:nvPicPr>
          <p:cNvPr id="176" name="Picture 3_1"/>
          <p:cNvPicPr/>
          <p:nvPr/>
        </p:nvPicPr>
        <p:blipFill>
          <a:blip r:embed="rId4" cstate="screen"/>
          <a:srcRect/>
          <a:stretch/>
        </p:blipFill>
        <p:spPr>
          <a:xfrm>
            <a:off x="32400" y="1130040"/>
            <a:ext cx="2118960" cy="1528560"/>
          </a:xfrm>
          <a:prstGeom prst="rect">
            <a:avLst/>
          </a:prstGeom>
          <a:ln>
            <a:noFill/>
          </a:ln>
        </p:spPr>
      </p:pic>
      <p:pic>
        <p:nvPicPr>
          <p:cNvPr id="177" name="Picture 4_1"/>
          <p:cNvPicPr/>
          <p:nvPr/>
        </p:nvPicPr>
        <p:blipFill>
          <a:blip r:embed="rId5" cstate="screen"/>
          <a:stretch/>
        </p:blipFill>
        <p:spPr>
          <a:xfrm>
            <a:off x="4585680" y="356220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78" name="Picture 5_1"/>
          <p:cNvPicPr/>
          <p:nvPr/>
        </p:nvPicPr>
        <p:blipFill>
          <a:blip r:embed="rId6" cstate="screen"/>
          <a:srcRect/>
          <a:stretch/>
        </p:blipFill>
        <p:spPr>
          <a:xfrm>
            <a:off x="6556680" y="1044000"/>
            <a:ext cx="2394720" cy="1566360"/>
          </a:xfrm>
          <a:prstGeom prst="rect">
            <a:avLst/>
          </a:prstGeom>
          <a:ln>
            <a:noFill/>
          </a:ln>
        </p:spPr>
      </p:pic>
      <p:sp>
        <p:nvSpPr>
          <p:cNvPr id="179" name="CustomShape 8"/>
          <p:cNvSpPr/>
          <p:nvPr/>
        </p:nvSpPr>
        <p:spPr>
          <a:xfrm>
            <a:off x="307800" y="792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0" name="Picture 8_1"/>
          <p:cNvPicPr/>
          <p:nvPr/>
        </p:nvPicPr>
        <p:blipFill>
          <a:blip r:embed="rId7" cstate="screen"/>
          <a:stretch/>
        </p:blipFill>
        <p:spPr>
          <a:xfrm>
            <a:off x="2409840" y="358668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1" name="Picture 9_1"/>
          <p:cNvPicPr/>
          <p:nvPr/>
        </p:nvPicPr>
        <p:blipFill>
          <a:blip r:embed="rId8" cstate="screen"/>
          <a:stretch/>
        </p:blipFill>
        <p:spPr>
          <a:xfrm>
            <a:off x="267120" y="357768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2" name="Picture 10_1"/>
          <p:cNvPicPr/>
          <p:nvPr/>
        </p:nvPicPr>
        <p:blipFill>
          <a:blip r:embed="rId9" cstate="screen"/>
          <a:stretch/>
        </p:blipFill>
        <p:spPr>
          <a:xfrm>
            <a:off x="193680" y="522936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3" name="Picture 11_1"/>
          <p:cNvPicPr/>
          <p:nvPr/>
        </p:nvPicPr>
        <p:blipFill>
          <a:blip r:embed="rId10" cstate="screen"/>
          <a:stretch/>
        </p:blipFill>
        <p:spPr>
          <a:xfrm>
            <a:off x="2409840" y="522936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4" name="Picture 12_1"/>
          <p:cNvPicPr/>
          <p:nvPr/>
        </p:nvPicPr>
        <p:blipFill>
          <a:blip r:embed="rId11" cstate="screen"/>
          <a:stretch/>
        </p:blipFill>
        <p:spPr>
          <a:xfrm>
            <a:off x="2205000" y="1130040"/>
            <a:ext cx="2058840" cy="1544040"/>
          </a:xfrm>
          <a:prstGeom prst="rect">
            <a:avLst/>
          </a:prstGeom>
          <a:ln>
            <a:noFill/>
          </a:ln>
        </p:spPr>
      </p:pic>
      <p:pic>
        <p:nvPicPr>
          <p:cNvPr id="185" name="Picture 13_1"/>
          <p:cNvPicPr/>
          <p:nvPr/>
        </p:nvPicPr>
        <p:blipFill>
          <a:blip r:embed="rId12" cstate="screen"/>
          <a:stretch/>
        </p:blipFill>
        <p:spPr>
          <a:xfrm>
            <a:off x="6845760" y="355464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6" name="Picture 14_1"/>
          <p:cNvPicPr/>
          <p:nvPr/>
        </p:nvPicPr>
        <p:blipFill>
          <a:blip r:embed="rId13" cstate="screen"/>
          <a:stretch/>
        </p:blipFill>
        <p:spPr>
          <a:xfrm>
            <a:off x="4578840" y="5229360"/>
            <a:ext cx="1919520" cy="1439640"/>
          </a:xfrm>
          <a:prstGeom prst="rect">
            <a:avLst/>
          </a:prstGeom>
          <a:ln>
            <a:noFill/>
          </a:ln>
        </p:spPr>
      </p:pic>
      <p:pic>
        <p:nvPicPr>
          <p:cNvPr id="187" name="Picture 15_1"/>
          <p:cNvPicPr/>
          <p:nvPr/>
        </p:nvPicPr>
        <p:blipFill>
          <a:blip r:embed="rId14" cstate="screen"/>
          <a:stretch/>
        </p:blipFill>
        <p:spPr>
          <a:xfrm>
            <a:off x="6786720" y="5229360"/>
            <a:ext cx="2162880" cy="1439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628560" y="365040"/>
            <a:ext cx="7885440" cy="1324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89" name="Picture 3_2"/>
          <p:cNvPicPr/>
          <p:nvPr/>
        </p:nvPicPr>
        <p:blipFill>
          <a:blip r:embed="rId3" cstate="screen"/>
          <a:stretch/>
        </p:blipFill>
        <p:spPr>
          <a:xfrm>
            <a:off x="-54360" y="11160"/>
            <a:ext cx="9196920" cy="6845400"/>
          </a:xfrm>
          <a:prstGeom prst="rect">
            <a:avLst/>
          </a:prstGeom>
          <a:ln>
            <a:noFill/>
          </a:ln>
        </p:spPr>
      </p:pic>
      <p:sp>
        <p:nvSpPr>
          <p:cNvPr id="190" name="CustomShape 2"/>
          <p:cNvSpPr/>
          <p:nvPr/>
        </p:nvSpPr>
        <p:spPr>
          <a:xfrm>
            <a:off x="6046560" y="3867480"/>
            <a:ext cx="258480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Arial"/>
              </a:rPr>
              <a:t>  </a:t>
            </a:r>
            <a:endParaRPr lang="ru-RU" sz="1200" b="0" strike="noStrike" spc="-1">
              <a:latin typeface="Arial"/>
            </a:endParaRPr>
          </a:p>
        </p:txBody>
      </p:sp>
      <p:graphicFrame>
        <p:nvGraphicFramePr>
          <p:cNvPr id="191" name="Table 3"/>
          <p:cNvGraphicFramePr/>
          <p:nvPr/>
        </p:nvGraphicFramePr>
        <p:xfrm>
          <a:off x="755640" y="908640"/>
          <a:ext cx="7704000" cy="1348740"/>
        </p:xfrm>
        <a:graphic>
          <a:graphicData uri="http://schemas.openxmlformats.org/drawingml/2006/table">
            <a:tbl>
              <a:tblPr/>
              <a:tblGrid>
                <a:gridCol w="2520000"/>
                <a:gridCol w="2952000"/>
                <a:gridCol w="2232000"/>
              </a:tblGrid>
              <a:tr h="676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35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Проведение спортивных мероприятий </a:t>
                      </a:r>
                      <a:endParaRPr lang="ru-RU" sz="1350" b="0" strike="noStrike" spc="-1" dirty="0">
                        <a:latin typeface="Times New Roman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noFill/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Доля граждан систематически занимающихся физкультурой и спортом</a:t>
                      </a:r>
                      <a:endParaRPr lang="ru-RU" sz="1350" b="0" strike="noStrike" spc="-1">
                        <a:latin typeface="Times New Roman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noFill/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5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Уровень обеспеченности населения спортивными сооружениями, </a:t>
                      </a:r>
                      <a:endParaRPr lang="ru-RU" sz="1350" b="0" strike="noStrike" spc="-1">
                        <a:latin typeface="Times New Roman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2E75B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C00000"/>
                          </a:solidFill>
                          <a:latin typeface="Times New Roman"/>
                        </a:rPr>
                        <a:t>121</a:t>
                      </a:r>
                      <a:endParaRPr lang="ru-RU" sz="1800" b="0" strike="noStrike" spc="-1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>
                    <a:lnL w="12240">
                      <a:solidFill>
                        <a:srgbClr val="70AD47"/>
                      </a:solidFill>
                    </a:lnL>
                    <a:lnR w="12240">
                      <a:noFill/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1" strike="noStrike" spc="-1" dirty="0">
                          <a:solidFill>
                            <a:srgbClr val="C00000"/>
                          </a:solidFill>
                          <a:latin typeface="Times New Roman"/>
                        </a:rPr>
                        <a:t>63,1</a:t>
                      </a:r>
                      <a:endParaRPr lang="ru-RU" sz="1800" b="0" strike="noStrike" spc="-1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1800" b="1" strike="noStrike" spc="-1" dirty="0">
                          <a:solidFill>
                            <a:srgbClr val="C00000"/>
                          </a:solidFill>
                          <a:latin typeface="Times New Roman"/>
                        </a:rPr>
                        <a:t>(11 899 человек)* </a:t>
                      </a:r>
                      <a:r>
                        <a:rPr lang="ru-RU" sz="1000" b="1" strike="noStrike" spc="-1" dirty="0">
                          <a:solidFill>
                            <a:srgbClr val="C00000"/>
                          </a:solidFill>
                          <a:latin typeface="Times New Roman"/>
                        </a:rPr>
                        <a:t>с 3 до 79 лет</a:t>
                      </a:r>
                      <a:endParaRPr lang="ru-RU" sz="1000" b="0" strike="noStrike" spc="-1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noFill/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C00000"/>
                          </a:solidFill>
                          <a:latin typeface="Calibri"/>
                        </a:rPr>
                        <a:t>69,8 %</a:t>
                      </a:r>
                      <a:endParaRPr lang="ru-RU" sz="1800" b="0" strike="noStrike" spc="-1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>
                    <a:lnL w="12240">
                      <a:noFill/>
                    </a:lnL>
                    <a:lnR w="12240">
                      <a:solidFill>
                        <a:srgbClr val="70AD47"/>
                      </a:solidFill>
                    </a:lnR>
                    <a:lnT w="12240">
                      <a:solidFill>
                        <a:srgbClr val="70AD47"/>
                      </a:solidFill>
                    </a:lnT>
                    <a:lnB w="12240">
                      <a:solidFill>
                        <a:srgbClr val="70AD47"/>
                      </a:solidFill>
                    </a:lnB>
                    <a:solidFill>
                      <a:srgbClr val="EBF1E8"/>
                    </a:solidFill>
                  </a:tcPr>
                </a:tc>
              </a:tr>
            </a:tbl>
          </a:graphicData>
        </a:graphic>
      </p:graphicFrame>
      <p:sp>
        <p:nvSpPr>
          <p:cNvPr id="192" name="CustomShape 4"/>
          <p:cNvSpPr/>
          <p:nvPr/>
        </p:nvSpPr>
        <p:spPr>
          <a:xfrm>
            <a:off x="683640" y="123120"/>
            <a:ext cx="748728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cap="all" spc="-1">
                <a:solidFill>
                  <a:srgbClr val="FF0000"/>
                </a:solidFill>
                <a:latin typeface="Arial"/>
              </a:rPr>
              <a:t>Физическая культура и спорт</a:t>
            </a:r>
            <a:endParaRPr lang="ru-RU" sz="1800" b="0" strike="noStrike" spc="-1">
              <a:latin typeface="Arial"/>
            </a:endParaRPr>
          </a:p>
        </p:txBody>
      </p:sp>
      <p:graphicFrame>
        <p:nvGraphicFramePr>
          <p:cNvPr id="193" name="Диаграмма 2_1"/>
          <p:cNvGraphicFramePr/>
          <p:nvPr/>
        </p:nvGraphicFramePr>
        <p:xfrm>
          <a:off x="251640" y="2257560"/>
          <a:ext cx="8379720" cy="3403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4" name="CustomShape 5"/>
          <p:cNvSpPr/>
          <p:nvPr/>
        </p:nvSpPr>
        <p:spPr>
          <a:xfrm>
            <a:off x="467640" y="5661360"/>
            <a:ext cx="8163720" cy="105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2016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73 знака</a:t>
            </a:r>
            <a:r>
              <a:rPr lang="en-US" sz="1600" b="0" strike="noStrike" spc="-1" dirty="0">
                <a:solidFill>
                  <a:srgbClr val="002060"/>
                </a:solidFill>
                <a:latin typeface="Calibri Light"/>
              </a:rPr>
              <a:t>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           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2019 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882 знака          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2022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год – 702 знака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2017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527 знаков</a:t>
            </a:r>
            <a:r>
              <a:rPr lang="en-US" sz="1600" b="0" strike="noStrike" spc="-1" dirty="0">
                <a:solidFill>
                  <a:srgbClr val="002060"/>
                </a:solidFill>
                <a:latin typeface="Calibri Light"/>
              </a:rPr>
              <a:t>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        2020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379 знаков        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2023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год – 850 знаков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2018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612 знаков         2021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год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– 988 знаков        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2024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год – 842 знака 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                                                                                    </a:t>
            </a:r>
            <a:r>
              <a:rPr lang="ru-RU" sz="1600" b="0" strike="noStrike" spc="-1" dirty="0" smtClean="0">
                <a:solidFill>
                  <a:srgbClr val="002060"/>
                </a:solidFill>
                <a:latin typeface="Calibri Light"/>
              </a:rPr>
              <a:t>      2025 </a:t>
            </a:r>
            <a:r>
              <a:rPr lang="ru-RU" sz="1600" b="0" strike="noStrike" spc="-1" dirty="0">
                <a:solidFill>
                  <a:srgbClr val="002060"/>
                </a:solidFill>
                <a:latin typeface="Calibri Light"/>
              </a:rPr>
              <a:t>год – 673 знака</a:t>
            </a:r>
            <a:endParaRPr lang="ru-RU" sz="1600" b="0" strike="noStrike" spc="-1" dirty="0">
              <a:solidFill>
                <a:srgbClr val="00206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xmlns:p15="http://schemas.microsoft.com/office/powerpoint/2012/main"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85445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ОБЕСПЕЧЕНИЕ ЭФФЕКТИВНОЙ «ОБРАТНОЙ СВЯЗИ» С ЖИТЕЛЯМИ ГОРОДА,</a:t>
            </a:r>
          </a:p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sz="2000" b="1" kern="50" dirty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РАЗВИТИЕ ТЕРРИТОРИАЛЬНОГО ОБЩЕСТВЕННОГО САМОУПРАВЛЕНИЯ </a:t>
            </a:r>
            <a:endParaRPr lang="ru-RU" sz="2000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31640" y="3573016"/>
            <a:ext cx="6264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28034" name="AutoShape 2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6" name="AutoShape 4" descr="C:\Users\%D0%AD%D0%BA%D0%BE%D0%BD%D0%BE%D0%BC%D0%B8%D0%BA%D0%B0\AppData\Local\Microsoft\Windows\Temporary Internet Files\Content.Outlook\EN90JQX2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038" name="AutoShape 6" descr="D:\%D0%94%D0%9E%D0%9A%D0%A3%D0%9C%D0%95%D0%9D%D0%A2%D0%AB 2014\%D0%BE%D1%82%D1%87%D0%B5%D1%82%D1%8B\%D0%BE%D1%82%D1%87%D0%B5%D1%82 %D0%B7%D0%B0 2023 %D0%B3%D0%BE%D0%B4\%D0%A2%D0%BE%D1%81\%D0%9C%D0%BE%D1%81%D1%82 %D0%A1%D0%B0%D0%BB%D0%B0%D0%BC%D0%B0_%D1%81%D1%82%D0%B0%D0%BB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Фото_ТОС (2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07904" y="2924944"/>
            <a:ext cx="4896544" cy="3672408"/>
          </a:xfrm>
          <a:prstGeom prst="rect">
            <a:avLst/>
          </a:prstGeom>
        </p:spPr>
      </p:pic>
      <p:pic>
        <p:nvPicPr>
          <p:cNvPr id="2050" name="Picture 2" descr="ev3319_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4661"/>
          <a:stretch>
            <a:fillRect/>
          </a:stretch>
        </p:blipFill>
        <p:spPr bwMode="auto">
          <a:xfrm>
            <a:off x="683568" y="1844824"/>
            <a:ext cx="3312368" cy="203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527152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3038723"/>
            <a:ext cx="8064896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СПАСИБО ЗА ВНИМАНИЕ !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61370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1973" y="160407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Заработная    плата   работников </a:t>
            </a: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муниципальных     бюджетных   учреждений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7662360"/>
              </p:ext>
            </p:extLst>
          </p:nvPr>
        </p:nvGraphicFramePr>
        <p:xfrm>
          <a:off x="611559" y="1340769"/>
          <a:ext cx="7848874" cy="50167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7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64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66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30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01.01.2025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(рублей)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2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01.01.2026</a:t>
                      </a:r>
                      <a:endParaRPr lang="ru-RU" sz="1200" b="1" kern="12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(рублей)</a:t>
                      </a: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Рост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055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школ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39961,38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43997,80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10,1%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детских садов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39405,73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40693,40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3,3 %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87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46570,00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50900,0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9,3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3468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Дополнительное 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39826,44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42384,70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6,4 %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42018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HykaPS8QtsG2vFWQhB1mgt0JVAg7BO8bSGNRtxKM-Ku2U6mvSDww6rk5WzBoxzI6VQLXkRaKXTaWUUSIZUroXjzU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Занятость       населения 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33947203"/>
              </p:ext>
            </p:extLst>
          </p:nvPr>
        </p:nvGraphicFramePr>
        <p:xfrm>
          <a:off x="0" y="1150009"/>
          <a:ext cx="8244408" cy="3719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1990507271"/>
              </p:ext>
            </p:extLst>
          </p:nvPr>
        </p:nvGraphicFramePr>
        <p:xfrm>
          <a:off x="107504" y="1988840"/>
          <a:ext cx="47525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91392373"/>
              </p:ext>
            </p:extLst>
          </p:nvPr>
        </p:nvGraphicFramePr>
        <p:xfrm>
          <a:off x="4355976" y="2060848"/>
          <a:ext cx="439248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" name="Рисунок 10" descr="HykaPS8QtsG2vFWQhB1mgt0JVAg7BO8bSGNRtxKM-Ku2U6mvSDww6rk5WzBoxzI6VQLXkRaKXTaWUUSIZUroXjzU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292080" y="4077072"/>
            <a:ext cx="3227851" cy="24208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DSC_125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178566" y="1600200"/>
            <a:ext cx="6786867" cy="4525963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5"/>
            <a:ext cx="92525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 ПО ПРОТИВОДЕЙСТВИЮ Нелегальной     Занятости   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населения </a:t>
            </a:r>
            <a:endParaRPr lang="ru-RU" sz="16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91392373"/>
              </p:ext>
            </p:extLst>
          </p:nvPr>
        </p:nvGraphicFramePr>
        <p:xfrm>
          <a:off x="4355976" y="2060848"/>
          <a:ext cx="439248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 descr="DSC_1258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076056" y="4293096"/>
            <a:ext cx="3167844" cy="2111896"/>
          </a:xfrm>
          <a:prstGeom prst="rect">
            <a:avLst/>
          </a:prstGeom>
        </p:spPr>
      </p:pic>
      <p:pic>
        <p:nvPicPr>
          <p:cNvPr id="11" name="Рисунок 10" descr="нелегальная 2025 год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187624" y="4293096"/>
            <a:ext cx="3264024" cy="21777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7584" y="1772816"/>
            <a:ext cx="734481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2025 год  проведено 12 заседаний  рабочей группы, приглашено 69 хозяйствующих субъектов, рассмотрено 65.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Выполнение контрольного показателя составило 117,5 %.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Общий бюджетный эффект -  1221,1 тыс. руб. 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882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0406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промышленного производства, 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млн.руб.  </a:t>
            </a:r>
          </a:p>
          <a:p>
            <a:pPr algn="ctr"/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78870306"/>
              </p:ext>
            </p:extLst>
          </p:nvPr>
        </p:nvGraphicFramePr>
        <p:xfrm>
          <a:off x="827584" y="980728"/>
          <a:ext cx="7876003" cy="505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20649</TotalTime>
  <Words>3273</Words>
  <Application>Microsoft Office PowerPoint</Application>
  <PresentationFormat>Экран (4:3)</PresentationFormat>
  <Paragraphs>872</Paragraphs>
  <Slides>53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ГОД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 ГОД</vt:lpstr>
      <vt:lpstr>Слайд 33</vt:lpstr>
      <vt:lpstr>Слайд 34</vt:lpstr>
      <vt:lpstr>Единое образовательное пространство профориентации  с учетом кадровых  потребностей муниципалитета и региона 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Экономика</cp:lastModifiedBy>
  <cp:revision>1528</cp:revision>
  <cp:lastPrinted>2024-03-22T09:25:08Z</cp:lastPrinted>
  <dcterms:created xsi:type="dcterms:W3CDTF">2015-03-11T07:12:35Z</dcterms:created>
  <dcterms:modified xsi:type="dcterms:W3CDTF">2026-04-16T07:20:05Z</dcterms:modified>
</cp:coreProperties>
</file>